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39" r:id="rId2"/>
    <p:sldId id="257" r:id="rId3"/>
    <p:sldId id="341" r:id="rId4"/>
    <p:sldId id="259" r:id="rId5"/>
    <p:sldId id="258" r:id="rId6"/>
    <p:sldId id="264" r:id="rId7"/>
    <p:sldId id="265" r:id="rId8"/>
    <p:sldId id="260" r:id="rId9"/>
    <p:sldId id="262" r:id="rId10"/>
    <p:sldId id="263" r:id="rId11"/>
    <p:sldId id="261" r:id="rId12"/>
    <p:sldId id="345" r:id="rId13"/>
    <p:sldId id="329" r:id="rId14"/>
    <p:sldId id="330" r:id="rId15"/>
    <p:sldId id="331" r:id="rId16"/>
    <p:sldId id="332" r:id="rId17"/>
    <p:sldId id="333" r:id="rId18"/>
    <p:sldId id="346" r:id="rId19"/>
    <p:sldId id="335" r:id="rId20"/>
    <p:sldId id="336" r:id="rId21"/>
    <p:sldId id="337" r:id="rId22"/>
    <p:sldId id="338" r:id="rId23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otte Søndergaard Andersen" initials="CSA" lastIdx="27" clrIdx="0">
    <p:extLst>
      <p:ext uri="{19B8F6BF-5375-455C-9EA6-DF929625EA0E}">
        <p15:presenceInfo xmlns:p15="http://schemas.microsoft.com/office/powerpoint/2012/main" userId="S::N1HCSA@aalborg.dk::4e9d1d36-66a1-4062-ae3e-8d1aa61f4a17" providerId="AD"/>
      </p:ext>
    </p:extLst>
  </p:cmAuthor>
  <p:cmAuthor id="2" name="Malene Vejby Kristensen  / Region Nordjylland" initials="MVK/RN" lastIdx="22" clrIdx="1">
    <p:extLst>
      <p:ext uri="{19B8F6BF-5375-455C-9EA6-DF929625EA0E}">
        <p15:presenceInfo xmlns:p15="http://schemas.microsoft.com/office/powerpoint/2012/main" userId="S-1-5-21-1673736473-632763291-1232828436-63436" providerId="AD"/>
      </p:ext>
    </p:extLst>
  </p:cmAuthor>
  <p:cmAuthor id="3" name="Bente Bryde Mikkelsen" initials="BBM" lastIdx="13" clrIdx="2">
    <p:extLst>
      <p:ext uri="{19B8F6BF-5375-455C-9EA6-DF929625EA0E}">
        <p15:presenceInfo xmlns:p15="http://schemas.microsoft.com/office/powerpoint/2012/main" userId="S-1-5-21-1673736473-632763291-1232828436-238167" providerId="AD"/>
      </p:ext>
    </p:extLst>
  </p:cmAuthor>
  <p:cmAuthor id="4" name="Anne Kristine Hvitfeldt  / Region Nordjylland" initials="AKH/RN" lastIdx="2" clrIdx="3">
    <p:extLst>
      <p:ext uri="{19B8F6BF-5375-455C-9EA6-DF929625EA0E}">
        <p15:presenceInfo xmlns:p15="http://schemas.microsoft.com/office/powerpoint/2012/main" userId="S-1-5-21-1673736473-632763291-1232828436-485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1hcsa\AppData\Local\Microsoft\Windows\INetCache\IE\WA6H3HTH\20191126123649265490397FRLD1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5pf\AppData\Local\Microsoft\Windows\INetCache\Content.Outlook\LD23RR31\Bidrag%20til%20datapakk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5pf\AppData\Local\Microsoft\Windows\INetCache\Content.Outlook\LD23RR31\Bidrag%20til%20datapakk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5pf\AppData\Local\Microsoft\Windows\INetCache\Content.Outlook\LD23RR31\Bidrag%20til%20datapakk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5pf\AppData\Local\Microsoft\Windows\INetCache\Content.Outlook\LD23RR31\Bidrag%20til%20datapakk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01\Users\i\i7o2\Aktivitet\Aktivitetsopf&#248;lgning%202019\Bidrag%20til%20datapakk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5pf\AppData\Local\Microsoft\Windows\INetCache\Content.Outlook\LD23RR31\Bidrag%20til%20datapakk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Indeksberegning demografisk</a:t>
            </a:r>
            <a:r>
              <a:rPr lang="da-DK" baseline="0"/>
              <a:t> udvikling i Nordjylland</a:t>
            </a:r>
            <a:endParaRPr lang="da-DK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FRLD119!$P$18</c:f>
              <c:strCache>
                <c:ptCount val="1"/>
                <c:pt idx="0">
                  <c:v>0-17 år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FRLD119!$Q$17:$AA$17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FRLD119!$Q$18:$AA$18</c:f>
              <c:numCache>
                <c:formatCode>0</c:formatCode>
                <c:ptCount val="11"/>
                <c:pt idx="0" formatCode="General">
                  <c:v>100</c:v>
                </c:pt>
                <c:pt idx="1">
                  <c:v>98.50307966746324</c:v>
                </c:pt>
                <c:pt idx="2">
                  <c:v>97.893877688398234</c:v>
                </c:pt>
                <c:pt idx="3">
                  <c:v>96.911918144794868</c:v>
                </c:pt>
                <c:pt idx="4">
                  <c:v>96.33889805122682</c:v>
                </c:pt>
                <c:pt idx="5">
                  <c:v>95.863484904580801</c:v>
                </c:pt>
                <c:pt idx="6">
                  <c:v>95.626199050856584</c:v>
                </c:pt>
                <c:pt idx="7">
                  <c:v>95.229039749587699</c:v>
                </c:pt>
                <c:pt idx="8">
                  <c:v>94.890781192151053</c:v>
                </c:pt>
                <c:pt idx="9">
                  <c:v>94.695567298307026</c:v>
                </c:pt>
                <c:pt idx="10">
                  <c:v>94.524755141193495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7A1-485A-BD3F-8E8C37D2AE12}"/>
            </c:ext>
          </c:extLst>
        </c:ser>
        <c:ser>
          <c:idx val="1"/>
          <c:order val="1"/>
          <c:tx>
            <c:strRef>
              <c:f>FRLD119!$P$19</c:f>
              <c:strCache>
                <c:ptCount val="1"/>
                <c:pt idx="0">
                  <c:v>18-64 år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FRLD119!$Q$17:$AA$17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FRLD119!$Q$19:$AA$19</c:f>
              <c:numCache>
                <c:formatCode>0</c:formatCode>
                <c:ptCount val="11"/>
                <c:pt idx="0" formatCode="General">
                  <c:v>100</c:v>
                </c:pt>
                <c:pt idx="1">
                  <c:v>100.06432862738792</c:v>
                </c:pt>
                <c:pt idx="2">
                  <c:v>100.328535489874</c:v>
                </c:pt>
                <c:pt idx="3">
                  <c:v>100.57034220532319</c:v>
                </c:pt>
                <c:pt idx="4">
                  <c:v>100.56660884748372</c:v>
                </c:pt>
                <c:pt idx="5">
                  <c:v>100.41957198488278</c:v>
                </c:pt>
                <c:pt idx="6">
                  <c:v>100.48504933775975</c:v>
                </c:pt>
                <c:pt idx="7">
                  <c:v>100.21193985273339</c:v>
                </c:pt>
                <c:pt idx="8">
                  <c:v>99.935097009867562</c:v>
                </c:pt>
                <c:pt idx="9">
                  <c:v>99.593351176869263</c:v>
                </c:pt>
                <c:pt idx="10">
                  <c:v>99.314210883025282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A1-485A-BD3F-8E8C37D2AE12}"/>
            </c:ext>
          </c:extLst>
        </c:ser>
        <c:ser>
          <c:idx val="2"/>
          <c:order val="2"/>
          <c:tx>
            <c:strRef>
              <c:f>FRLD119!$P$20</c:f>
              <c:strCache>
                <c:ptCount val="1"/>
                <c:pt idx="0">
                  <c:v>65-79 år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FRLD119!$Q$17:$AA$17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FRLD119!$Q$20:$AA$20</c:f>
              <c:numCache>
                <c:formatCode>0</c:formatCode>
                <c:ptCount val="11"/>
                <c:pt idx="0" formatCode="General">
                  <c:v>100</c:v>
                </c:pt>
                <c:pt idx="1">
                  <c:v>102.76900571216272</c:v>
                </c:pt>
                <c:pt idx="2">
                  <c:v>103.90679422282079</c:v>
                </c:pt>
                <c:pt idx="3">
                  <c:v>107.29345655505502</c:v>
                </c:pt>
                <c:pt idx="4">
                  <c:v>109.07792690289324</c:v>
                </c:pt>
                <c:pt idx="5">
                  <c:v>111.12014117865601</c:v>
                </c:pt>
                <c:pt idx="6">
                  <c:v>111.7598569637301</c:v>
                </c:pt>
                <c:pt idx="7">
                  <c:v>113.40848929549993</c:v>
                </c:pt>
                <c:pt idx="8">
                  <c:v>114.85510611619374</c:v>
                </c:pt>
                <c:pt idx="9">
                  <c:v>116.28314679793806</c:v>
                </c:pt>
                <c:pt idx="10">
                  <c:v>117.13764918961593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7A1-485A-BD3F-8E8C37D2AE12}"/>
            </c:ext>
          </c:extLst>
        </c:ser>
        <c:ser>
          <c:idx val="3"/>
          <c:order val="3"/>
          <c:tx>
            <c:strRef>
              <c:f>FRLD119!$P$21</c:f>
              <c:strCache>
                <c:ptCount val="1"/>
                <c:pt idx="0">
                  <c:v>80+ år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FRLD119!$Q$17:$AA$17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FRLD119!$Q$21:$AA$21</c:f>
              <c:numCache>
                <c:formatCode>0</c:formatCode>
                <c:ptCount val="11"/>
                <c:pt idx="0" formatCode="General">
                  <c:v>100</c:v>
                </c:pt>
                <c:pt idx="1">
                  <c:v>102.42165242165242</c:v>
                </c:pt>
                <c:pt idx="2">
                  <c:v>102.85650022492128</c:v>
                </c:pt>
                <c:pt idx="3">
                  <c:v>106.15534562902984</c:v>
                </c:pt>
                <c:pt idx="4">
                  <c:v>108.64447443394812</c:v>
                </c:pt>
                <c:pt idx="5">
                  <c:v>110.87494376968061</c:v>
                </c:pt>
                <c:pt idx="6">
                  <c:v>112.26195831458989</c:v>
                </c:pt>
                <c:pt idx="7">
                  <c:v>114.8897885739991</c:v>
                </c:pt>
                <c:pt idx="8">
                  <c:v>118.13990103463787</c:v>
                </c:pt>
                <c:pt idx="9">
                  <c:v>121.8211126105863</c:v>
                </c:pt>
                <c:pt idx="10">
                  <c:v>126.81436497225971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A1-485A-BD3F-8E8C37D2AE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1925896"/>
        <c:axId val="641926288"/>
      </c:lineChart>
      <c:catAx>
        <c:axId val="641925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41926288"/>
        <c:crosses val="autoZero"/>
        <c:auto val="1"/>
        <c:lblAlgn val="ctr"/>
        <c:lblOffset val="100"/>
        <c:noMultiLvlLbl val="0"/>
      </c:catAx>
      <c:valAx>
        <c:axId val="641926288"/>
        <c:scaling>
          <c:orientation val="minMax"/>
          <c:min val="9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419258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 dirty="0"/>
              <a:t>Indeks</a:t>
            </a:r>
            <a:r>
              <a:rPr lang="da-DK" baseline="0" dirty="0"/>
              <a:t>beregning</a:t>
            </a:r>
            <a:r>
              <a:rPr lang="da-DK" dirty="0"/>
              <a:t> eksterne henvisninger til Psykiatrien i RN</a:t>
            </a:r>
          </a:p>
        </c:rich>
      </c:tx>
      <c:layout>
        <c:manualLayout>
          <c:xMode val="edge"/>
          <c:yMode val="edge"/>
          <c:x val="0.23743918669295791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Henvisninger!$B$13</c:f>
              <c:strCache>
                <c:ptCount val="1"/>
                <c:pt idx="0">
                  <c:v>B&amp;U 0-17 år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Henvisninger!$C$12:$H$12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Henvisninger!$C$13:$H$13</c:f>
              <c:numCache>
                <c:formatCode>0</c:formatCode>
                <c:ptCount val="6"/>
                <c:pt idx="0" formatCode="General">
                  <c:v>100</c:v>
                </c:pt>
                <c:pt idx="1">
                  <c:v>105.16399162595953</c:v>
                </c:pt>
                <c:pt idx="2">
                  <c:v>122.33077459874389</c:v>
                </c:pt>
                <c:pt idx="3">
                  <c:v>136.21772505233776</c:v>
                </c:pt>
                <c:pt idx="4">
                  <c:v>153.59385903698535</c:v>
                </c:pt>
                <c:pt idx="5">
                  <c:v>160.71179344033496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B7-4242-A982-62107CAB1DDF}"/>
            </c:ext>
          </c:extLst>
        </c:ser>
        <c:ser>
          <c:idx val="1"/>
          <c:order val="1"/>
          <c:tx>
            <c:strRef>
              <c:f>Henvisninger!$B$14</c:f>
              <c:strCache>
                <c:ptCount val="1"/>
                <c:pt idx="0">
                  <c:v>Voksen over 18 år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Henvisninger!$C$12:$H$12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Henvisninger!$C$14:$H$14</c:f>
              <c:numCache>
                <c:formatCode>0</c:formatCode>
                <c:ptCount val="6"/>
                <c:pt idx="0" formatCode="General">
                  <c:v>100</c:v>
                </c:pt>
                <c:pt idx="1">
                  <c:v>109.51855935317897</c:v>
                </c:pt>
                <c:pt idx="2">
                  <c:v>115.12311650128628</c:v>
                </c:pt>
                <c:pt idx="3">
                  <c:v>115.50900404263137</c:v>
                </c:pt>
                <c:pt idx="4">
                  <c:v>122.3079750091878</c:v>
                </c:pt>
                <c:pt idx="5">
                  <c:v>132.57993384785004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B7-4242-A982-62107CAB1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7936888"/>
        <c:axId val="477995072"/>
      </c:lineChart>
      <c:catAx>
        <c:axId val="477936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477995072"/>
        <c:crosses val="autoZero"/>
        <c:auto val="1"/>
        <c:lblAlgn val="ctr"/>
        <c:lblOffset val="100"/>
        <c:noMultiLvlLbl val="0"/>
      </c:catAx>
      <c:valAx>
        <c:axId val="477995072"/>
        <c:scaling>
          <c:orientation val="minMax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4779368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da-DK" sz="1400" b="0" i="0" u="none" strike="noStrike" kern="1200" spc="0" baseline="0" noProof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 noProof="0" dirty="0"/>
              <a:t>Indeksudvikling  i Børne- og Ungdomspsykiatri for udvalgte diagnoser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da-DK" sz="1400" b="0" i="0" u="none" strike="noStrike" kern="1200" spc="0" baseline="0" noProof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'Pt. i RN fordelt på diagnose'!$J$110</c:f>
              <c:strCache>
                <c:ptCount val="1"/>
                <c:pt idx="0">
                  <c:v>F40-49 Nervøse og stress-lidelser</c:v>
                </c:pt>
              </c:strCache>
            </c:strRef>
          </c:tx>
          <c:spPr>
            <a:ln w="28575" cap="rnd">
              <a:solidFill>
                <a:srgbClr val="3C8A2B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08F-47D3-8AF7-C3E084A0A0E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8F-47D3-8AF7-C3E084A0A0E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08F-47D3-8AF7-C3E084A0A0E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8F-47D3-8AF7-C3E084A0A0E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08F-47D3-8AF7-C3E084A0A0EB}"/>
                </c:ext>
              </c:extLst>
            </c:dLbl>
            <c:dLbl>
              <c:idx val="5"/>
              <c:layout>
                <c:manualLayout>
                  <c:x val="3.8164297299875965E-3"/>
                  <c:y val="-4.3678718757583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08F-47D3-8AF7-C3E084A0A0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'Pt. i RN fordelt på diagnose'!$K$109:$P$109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diagnose'!$K$110:$P$110</c:f>
              <c:numCache>
                <c:formatCode>0</c:formatCode>
                <c:ptCount val="6"/>
                <c:pt idx="0">
                  <c:v>100</c:v>
                </c:pt>
                <c:pt idx="1">
                  <c:v>117.68292682926828</c:v>
                </c:pt>
                <c:pt idx="2">
                  <c:v>107.01219512195121</c:v>
                </c:pt>
                <c:pt idx="3">
                  <c:v>103.35365853658536</c:v>
                </c:pt>
                <c:pt idx="4">
                  <c:v>140.2439024390244</c:v>
                </c:pt>
                <c:pt idx="5">
                  <c:v>115.24390243902438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75D-4ABB-BC3A-36AC82E3DB4E}"/>
            </c:ext>
          </c:extLst>
        </c:ser>
        <c:ser>
          <c:idx val="1"/>
          <c:order val="1"/>
          <c:tx>
            <c:strRef>
              <c:f>'Pt. i RN fordelt på diagnose'!$J$111</c:f>
              <c:strCache>
                <c:ptCount val="1"/>
                <c:pt idx="0">
                  <c:v>F50-59 Adfærdsændringer  (herunder spiseforstyrrelser)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08F-47D3-8AF7-C3E084A0A0E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08F-47D3-8AF7-C3E084A0A0E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08F-47D3-8AF7-C3E084A0A0E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08F-47D3-8AF7-C3E084A0A0E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08F-47D3-8AF7-C3E084A0A0EB}"/>
                </c:ext>
              </c:extLst>
            </c:dLbl>
            <c:dLbl>
              <c:idx val="5"/>
              <c:layout>
                <c:manualLayout>
                  <c:x val="3.8164297299875965E-3"/>
                  <c:y val="5.8238291676777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08F-47D3-8AF7-C3E084A0A0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'Pt. i RN fordelt på diagnose'!$K$109:$P$109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diagnose'!$K$111:$P$111</c:f>
              <c:numCache>
                <c:formatCode>0</c:formatCode>
                <c:ptCount val="6"/>
                <c:pt idx="0">
                  <c:v>100</c:v>
                </c:pt>
                <c:pt idx="1">
                  <c:v>104.76190476190477</c:v>
                </c:pt>
                <c:pt idx="2">
                  <c:v>107.93650793650794</c:v>
                </c:pt>
                <c:pt idx="3">
                  <c:v>97.61904761904762</c:v>
                </c:pt>
                <c:pt idx="4">
                  <c:v>101.58730158730158</c:v>
                </c:pt>
                <c:pt idx="5">
                  <c:v>107.93650793650794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75D-4ABB-BC3A-36AC82E3DB4E}"/>
            </c:ext>
          </c:extLst>
        </c:ser>
        <c:ser>
          <c:idx val="2"/>
          <c:order val="2"/>
          <c:tx>
            <c:strRef>
              <c:f>'Pt. i RN fordelt på diagnose'!$J$112</c:f>
              <c:strCache>
                <c:ptCount val="1"/>
                <c:pt idx="0">
                  <c:v>F80-DF89 Psykiske udviklingsforstyrrelser</c:v>
                </c:pt>
              </c:strCache>
            </c:strRef>
          </c:tx>
          <c:spPr>
            <a:ln w="28575" cap="rnd">
              <a:solidFill>
                <a:srgbClr val="822433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5.72464459498125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08F-47D3-8AF7-C3E084A0A0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'Pt. i RN fordelt på diagnose'!$K$109:$P$109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diagnose'!$K$112:$P$112</c:f>
              <c:numCache>
                <c:formatCode>0</c:formatCode>
                <c:ptCount val="6"/>
                <c:pt idx="0">
                  <c:v>100</c:v>
                </c:pt>
                <c:pt idx="1">
                  <c:v>117.39130434782609</c:v>
                </c:pt>
                <c:pt idx="2">
                  <c:v>106.21118012422359</c:v>
                </c:pt>
                <c:pt idx="3">
                  <c:v>113.04347826086956</c:v>
                </c:pt>
                <c:pt idx="4">
                  <c:v>132.60869565217391</c:v>
                </c:pt>
                <c:pt idx="5">
                  <c:v>111.49068322981365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75D-4ABB-BC3A-36AC82E3DB4E}"/>
            </c:ext>
          </c:extLst>
        </c:ser>
        <c:ser>
          <c:idx val="3"/>
          <c:order val="3"/>
          <c:tx>
            <c:strRef>
              <c:f>'Pt. i RN fordelt på diagnose'!$J$113</c:f>
              <c:strCache>
                <c:ptCount val="1"/>
                <c:pt idx="0">
                  <c:v>F90-DF98 Adfærds- og følelsesmæssige forstyrrelser </c:v>
                </c:pt>
              </c:strCache>
            </c:strRef>
          </c:tx>
          <c:spPr>
            <a:ln w="28575" cap="rnd">
              <a:solidFill>
                <a:srgbClr val="006983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08F-47D3-8AF7-C3E084A0A0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'Pt. i RN fordelt på diagnose'!$K$109:$P$109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diagnose'!$K$113:$P$113</c:f>
              <c:numCache>
                <c:formatCode>0</c:formatCode>
                <c:ptCount val="6"/>
                <c:pt idx="0">
                  <c:v>100</c:v>
                </c:pt>
                <c:pt idx="1">
                  <c:v>123.8615664845173</c:v>
                </c:pt>
                <c:pt idx="2">
                  <c:v>126.77595628415301</c:v>
                </c:pt>
                <c:pt idx="3">
                  <c:v>162.1129326047359</c:v>
                </c:pt>
                <c:pt idx="4">
                  <c:v>232.60473588342441</c:v>
                </c:pt>
                <c:pt idx="5">
                  <c:v>251.73041894353369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75D-4ABB-BC3A-36AC82E3DB4E}"/>
            </c:ext>
          </c:extLst>
        </c:ser>
        <c:ser>
          <c:idx val="4"/>
          <c:order val="4"/>
          <c:tx>
            <c:strRef>
              <c:f>'Pt. i RN fordelt på diagnose'!$J$114</c:f>
              <c:strCache>
                <c:ptCount val="1"/>
                <c:pt idx="0">
                  <c:v>Børne- og ungdomspsykiatri i alt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08F-47D3-8AF7-C3E084A0A0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'Pt. i RN fordelt på diagnose'!$K$109:$P$109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diagnose'!$K$114:$P$114</c:f>
              <c:numCache>
                <c:formatCode>0</c:formatCode>
                <c:ptCount val="6"/>
                <c:pt idx="0">
                  <c:v>100</c:v>
                </c:pt>
                <c:pt idx="1">
                  <c:v>117.65489673550967</c:v>
                </c:pt>
                <c:pt idx="2">
                  <c:v>116.7888074616922</c:v>
                </c:pt>
                <c:pt idx="3">
                  <c:v>136.57561625582946</c:v>
                </c:pt>
                <c:pt idx="4">
                  <c:v>179.48034643570955</c:v>
                </c:pt>
                <c:pt idx="5">
                  <c:v>179.01399067288474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75D-4ABB-BC3A-36AC82E3D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1098816"/>
        <c:axId val="651096464"/>
      </c:lineChart>
      <c:catAx>
        <c:axId val="65109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096464"/>
        <c:crosses val="autoZero"/>
        <c:auto val="1"/>
        <c:lblAlgn val="ctr"/>
        <c:lblOffset val="100"/>
        <c:noMultiLvlLbl val="0"/>
      </c:catAx>
      <c:valAx>
        <c:axId val="651096464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098816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Indeksudvikling</a:t>
            </a:r>
            <a:r>
              <a:rPr lang="en-US" dirty="0"/>
              <a:t>  </a:t>
            </a:r>
            <a:r>
              <a:rPr lang="en-US" dirty="0" err="1"/>
              <a:t>voksenpsykiatrien</a:t>
            </a:r>
            <a:r>
              <a:rPr lang="en-US" dirty="0"/>
              <a:t> for </a:t>
            </a:r>
            <a:r>
              <a:rPr lang="en-US" dirty="0" err="1"/>
              <a:t>udvalgte</a:t>
            </a:r>
            <a:r>
              <a:rPr lang="en-US" dirty="0"/>
              <a:t> </a:t>
            </a:r>
            <a:r>
              <a:rPr lang="en-US" dirty="0" err="1"/>
              <a:t>diagnoser</a:t>
            </a:r>
            <a:r>
              <a:rPr lang="en-US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'Pt. i RN fordelt på diagnose'!$J$130</c:f>
              <c:strCache>
                <c:ptCount val="1"/>
                <c:pt idx="0">
                  <c:v>F00-09 Organiske forstyrrelser</c:v>
                </c:pt>
              </c:strCache>
            </c:strRef>
          </c:tx>
          <c:spPr>
            <a:ln w="28575" cap="rnd">
              <a:solidFill>
                <a:srgbClr val="006983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49C-4C86-B7F3-FDCFD5C7FA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'Pt. i RN fordelt på diagnose'!$K$129:$P$129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diagnose'!$K$130:$P$130</c:f>
              <c:numCache>
                <c:formatCode>0</c:formatCode>
                <c:ptCount val="6"/>
                <c:pt idx="0">
                  <c:v>100</c:v>
                </c:pt>
                <c:pt idx="1">
                  <c:v>99.490229396771454</c:v>
                </c:pt>
                <c:pt idx="2">
                  <c:v>106.0322854715378</c:v>
                </c:pt>
                <c:pt idx="3">
                  <c:v>101.18946474086661</c:v>
                </c:pt>
                <c:pt idx="4">
                  <c:v>88.105352591333897</c:v>
                </c:pt>
                <c:pt idx="5">
                  <c:v>87.170773152081566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7E-4F07-BAB3-B91B522BDC7C}"/>
            </c:ext>
          </c:extLst>
        </c:ser>
        <c:ser>
          <c:idx val="1"/>
          <c:order val="1"/>
          <c:tx>
            <c:strRef>
              <c:f>'Pt. i RN fordelt på diagnose'!$J$131</c:f>
              <c:strCache>
                <c:ptCount val="1"/>
                <c:pt idx="0">
                  <c:v>F20-29 Skizofrenispektret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9C-4C86-B7F3-FDCFD5C7FAE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49C-4C86-B7F3-FDCFD5C7FAE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49C-4C86-B7F3-FDCFD5C7FAE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49C-4C86-B7F3-FDCFD5C7FAE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49C-4C86-B7F3-FDCFD5C7FAEF}"/>
                </c:ext>
              </c:extLst>
            </c:dLbl>
            <c:dLbl>
              <c:idx val="5"/>
              <c:layout>
                <c:manualLayout>
                  <c:x val="1.9227071716977505E-3"/>
                  <c:y val="4.882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49C-4C86-B7F3-FDCFD5C7FA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'Pt. i RN fordelt på diagnose'!$K$129:$P$129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diagnose'!$K$131:$P$131</c:f>
              <c:numCache>
                <c:formatCode>0</c:formatCode>
                <c:ptCount val="6"/>
                <c:pt idx="0">
                  <c:v>100</c:v>
                </c:pt>
                <c:pt idx="1">
                  <c:v>99.882491186839019</c:v>
                </c:pt>
                <c:pt idx="2">
                  <c:v>100.17626321974149</c:v>
                </c:pt>
                <c:pt idx="3">
                  <c:v>104.64159811985898</c:v>
                </c:pt>
                <c:pt idx="4">
                  <c:v>107.93184488836663</c:v>
                </c:pt>
                <c:pt idx="5">
                  <c:v>105.99294947121034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7E-4F07-BAB3-B91B522BDC7C}"/>
            </c:ext>
          </c:extLst>
        </c:ser>
        <c:ser>
          <c:idx val="2"/>
          <c:order val="2"/>
          <c:tx>
            <c:strRef>
              <c:f>'Pt. i RN fordelt på diagnose'!$J$132</c:f>
              <c:strCache>
                <c:ptCount val="1"/>
                <c:pt idx="0">
                  <c:v>F30-39 Affektive sindslidelser</c:v>
                </c:pt>
              </c:strCache>
            </c:strRef>
          </c:tx>
          <c:spPr>
            <a:ln w="28575" cap="rnd">
              <a:solidFill>
                <a:srgbClr val="82243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49C-4C86-B7F3-FDCFD5C7FAE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49C-4C86-B7F3-FDCFD5C7FAE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49C-4C86-B7F3-FDCFD5C7FAE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49C-4C86-B7F3-FDCFD5C7FAE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49C-4C86-B7F3-FDCFD5C7FAEF}"/>
                </c:ext>
              </c:extLst>
            </c:dLbl>
            <c:dLbl>
              <c:idx val="5"/>
              <c:layout>
                <c:manualLayout>
                  <c:x val="0"/>
                  <c:y val="-3.90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49C-4C86-B7F3-FDCFD5C7FA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'Pt. i RN fordelt på diagnose'!$K$129:$P$129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diagnose'!$K$132:$P$132</c:f>
              <c:numCache>
                <c:formatCode>0</c:formatCode>
                <c:ptCount val="6"/>
                <c:pt idx="0">
                  <c:v>100</c:v>
                </c:pt>
                <c:pt idx="1">
                  <c:v>107.31472569778633</c:v>
                </c:pt>
                <c:pt idx="2">
                  <c:v>109.09528392685274</c:v>
                </c:pt>
                <c:pt idx="3">
                  <c:v>109.91337824831568</c:v>
                </c:pt>
                <c:pt idx="4">
                  <c:v>114.00384985563041</c:v>
                </c:pt>
                <c:pt idx="5">
                  <c:v>119.58614051973051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77E-4F07-BAB3-B91B522BDC7C}"/>
            </c:ext>
          </c:extLst>
        </c:ser>
        <c:ser>
          <c:idx val="3"/>
          <c:order val="3"/>
          <c:tx>
            <c:strRef>
              <c:f>'Pt. i RN fordelt på diagnose'!$J$133</c:f>
              <c:strCache>
                <c:ptCount val="1"/>
                <c:pt idx="0">
                  <c:v>F40-49 Nervøse og stress-lidelser</c:v>
                </c:pt>
              </c:strCache>
            </c:strRef>
          </c:tx>
          <c:spPr>
            <a:ln w="28575" cap="rnd">
              <a:solidFill>
                <a:srgbClr val="3C8A2B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49C-4C86-B7F3-FDCFD5C7FA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'Pt. i RN fordelt på diagnose'!$K$129:$P$129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diagnose'!$K$133:$P$133</c:f>
              <c:numCache>
                <c:formatCode>0</c:formatCode>
                <c:ptCount val="6"/>
                <c:pt idx="0">
                  <c:v>100</c:v>
                </c:pt>
                <c:pt idx="1">
                  <c:v>111.43001007049345</c:v>
                </c:pt>
                <c:pt idx="2">
                  <c:v>117.42195367573012</c:v>
                </c:pt>
                <c:pt idx="3">
                  <c:v>110.17119838872105</c:v>
                </c:pt>
                <c:pt idx="4">
                  <c:v>112.38670694864048</c:v>
                </c:pt>
                <c:pt idx="5">
                  <c:v>108.20745216515608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77E-4F07-BAB3-B91B522BDC7C}"/>
            </c:ext>
          </c:extLst>
        </c:ser>
        <c:ser>
          <c:idx val="4"/>
          <c:order val="4"/>
          <c:tx>
            <c:strRef>
              <c:f>'Pt. i RN fordelt på diagnose'!$J$134</c:f>
              <c:strCache>
                <c:ptCount val="1"/>
                <c:pt idx="0">
                  <c:v>Voksenpsykiatri i alt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49C-4C86-B7F3-FDCFD5C7FA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'Pt. i RN fordelt på diagnose'!$K$129:$P$129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'Pt. i RN fordelt på diagnose'!$K$134:$P$134</c:f>
              <c:numCache>
                <c:formatCode>0</c:formatCode>
                <c:ptCount val="6"/>
                <c:pt idx="0">
                  <c:v>100</c:v>
                </c:pt>
                <c:pt idx="1">
                  <c:v>109.89722966934762</c:v>
                </c:pt>
                <c:pt idx="2">
                  <c:v>115.69481680071492</c:v>
                </c:pt>
                <c:pt idx="3">
                  <c:v>115.51608579088473</c:v>
                </c:pt>
                <c:pt idx="4">
                  <c:v>119.72743521000892</c:v>
                </c:pt>
                <c:pt idx="5">
                  <c:v>119.22475424486147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77E-4F07-BAB3-B91B522BDC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1099208"/>
        <c:axId val="651101168"/>
      </c:lineChart>
      <c:catAx>
        <c:axId val="651099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101168"/>
        <c:crosses val="autoZero"/>
        <c:auto val="1"/>
        <c:lblAlgn val="ctr"/>
        <c:lblOffset val="100"/>
        <c:noMultiLvlLbl val="0"/>
      </c:catAx>
      <c:valAx>
        <c:axId val="651101168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099208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Gennemsnitlig</a:t>
            </a:r>
            <a:r>
              <a:rPr lang="en-US" dirty="0"/>
              <a:t> </a:t>
            </a:r>
            <a:r>
              <a:rPr lang="en-US" dirty="0" err="1"/>
              <a:t>liggetid</a:t>
            </a:r>
            <a:r>
              <a:rPr lang="en-US" dirty="0"/>
              <a:t> </a:t>
            </a:r>
            <a:r>
              <a:rPr lang="en-US" dirty="0" err="1"/>
              <a:t>Børne</a:t>
            </a:r>
            <a:r>
              <a:rPr lang="en-US" dirty="0"/>
              <a:t>- og </a:t>
            </a:r>
            <a:r>
              <a:rPr lang="en-US" dirty="0" err="1"/>
              <a:t>Ungdomspsykiatri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'Gns. liggetid  '!$A$4</c:f>
              <c:strCache>
                <c:ptCount val="1"/>
                <c:pt idx="0">
                  <c:v>Region Hovedstaden</c:v>
                </c:pt>
              </c:strCache>
            </c:strRef>
          </c:tx>
          <c:spPr>
            <a:ln w="28575" cap="rnd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'Gns. liggetid  '!$B$3:$F$3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'!$B$4:$F$4</c:f>
              <c:numCache>
                <c:formatCode>0</c:formatCode>
                <c:ptCount val="5"/>
                <c:pt idx="0">
                  <c:v>32</c:v>
                </c:pt>
                <c:pt idx="1">
                  <c:v>34</c:v>
                </c:pt>
                <c:pt idx="2">
                  <c:v>28</c:v>
                </c:pt>
                <c:pt idx="3">
                  <c:v>30</c:v>
                </c:pt>
                <c:pt idx="4" formatCode="General">
                  <c:v>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47-45D6-97A4-EED912067DC2}"/>
            </c:ext>
          </c:extLst>
        </c:ser>
        <c:ser>
          <c:idx val="1"/>
          <c:order val="1"/>
          <c:tx>
            <c:strRef>
              <c:f>'Gns. liggetid  '!$A$5</c:f>
              <c:strCache>
                <c:ptCount val="1"/>
                <c:pt idx="0">
                  <c:v>Region Midtjylland</c:v>
                </c:pt>
              </c:strCache>
            </c:strRef>
          </c:tx>
          <c:spPr>
            <a:ln w="28575" cap="rnd">
              <a:solidFill>
                <a:srgbClr val="3C8A2B"/>
              </a:solidFill>
              <a:round/>
            </a:ln>
            <a:effectLst/>
          </c:spPr>
          <c:marker>
            <c:symbol val="none"/>
          </c:marker>
          <c:cat>
            <c:numRef>
              <c:f>'Gns. liggetid  '!$B$3:$F$3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'!$B$5:$F$5</c:f>
              <c:numCache>
                <c:formatCode>0</c:formatCode>
                <c:ptCount val="5"/>
                <c:pt idx="0">
                  <c:v>38</c:v>
                </c:pt>
                <c:pt idx="1">
                  <c:v>31</c:v>
                </c:pt>
                <c:pt idx="2">
                  <c:v>26</c:v>
                </c:pt>
                <c:pt idx="3">
                  <c:v>30</c:v>
                </c:pt>
                <c:pt idx="4" formatCode="General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47-45D6-97A4-EED912067DC2}"/>
            </c:ext>
          </c:extLst>
        </c:ser>
        <c:ser>
          <c:idx val="2"/>
          <c:order val="2"/>
          <c:tx>
            <c:strRef>
              <c:f>'Gns. liggetid  '!$A$6</c:f>
              <c:strCache>
                <c:ptCount val="1"/>
                <c:pt idx="0">
                  <c:v>Region Nordjylland</c:v>
                </c:pt>
              </c:strCache>
            </c:strRef>
          </c:tx>
          <c:spPr>
            <a:ln w="28575" cap="rnd">
              <a:solidFill>
                <a:srgbClr val="006983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747-45D6-97A4-EED912067D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'Gns. liggetid  '!$B$3:$F$3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'!$B$6:$F$6</c:f>
              <c:numCache>
                <c:formatCode>0</c:formatCode>
                <c:ptCount val="5"/>
                <c:pt idx="0">
                  <c:v>25</c:v>
                </c:pt>
                <c:pt idx="1">
                  <c:v>28</c:v>
                </c:pt>
                <c:pt idx="2">
                  <c:v>27</c:v>
                </c:pt>
                <c:pt idx="3">
                  <c:v>27</c:v>
                </c:pt>
                <c:pt idx="4" formatCode="General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747-45D6-97A4-EED912067DC2}"/>
            </c:ext>
          </c:extLst>
        </c:ser>
        <c:ser>
          <c:idx val="3"/>
          <c:order val="3"/>
          <c:tx>
            <c:strRef>
              <c:f>'Gns. liggetid  '!$A$7</c:f>
              <c:strCache>
                <c:ptCount val="1"/>
                <c:pt idx="0">
                  <c:v>Region Sjælland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'Gns. liggetid  '!$B$3:$F$3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'!$B$7:$F$7</c:f>
              <c:numCache>
                <c:formatCode>0</c:formatCode>
                <c:ptCount val="5"/>
                <c:pt idx="0">
                  <c:v>36</c:v>
                </c:pt>
                <c:pt idx="1">
                  <c:v>39</c:v>
                </c:pt>
                <c:pt idx="2">
                  <c:v>36</c:v>
                </c:pt>
                <c:pt idx="3">
                  <c:v>32</c:v>
                </c:pt>
                <c:pt idx="4" formatCode="General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747-45D6-97A4-EED912067DC2}"/>
            </c:ext>
          </c:extLst>
        </c:ser>
        <c:ser>
          <c:idx val="4"/>
          <c:order val="4"/>
          <c:tx>
            <c:strRef>
              <c:f>'Gns. liggetid  '!$A$8</c:f>
              <c:strCache>
                <c:ptCount val="1"/>
                <c:pt idx="0">
                  <c:v>Region Syddanmark</c:v>
                </c:pt>
              </c:strCache>
            </c:strRef>
          </c:tx>
          <c:spPr>
            <a:ln w="28575" cap="rnd">
              <a:solidFill>
                <a:srgbClr val="822433"/>
              </a:solidFill>
              <a:round/>
            </a:ln>
            <a:effectLst/>
          </c:spPr>
          <c:marker>
            <c:symbol val="none"/>
          </c:marker>
          <c:cat>
            <c:numRef>
              <c:f>'Gns. liggetid  '!$B$3:$F$3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'!$B$8:$F$8</c:f>
              <c:numCache>
                <c:formatCode>0</c:formatCode>
                <c:ptCount val="5"/>
                <c:pt idx="0">
                  <c:v>26</c:v>
                </c:pt>
                <c:pt idx="1">
                  <c:v>24</c:v>
                </c:pt>
                <c:pt idx="2">
                  <c:v>18</c:v>
                </c:pt>
                <c:pt idx="3">
                  <c:v>18</c:v>
                </c:pt>
                <c:pt idx="4" formatCode="General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747-45D6-97A4-EED912067DC2}"/>
            </c:ext>
          </c:extLst>
        </c:ser>
        <c:ser>
          <c:idx val="5"/>
          <c:order val="5"/>
          <c:tx>
            <c:strRef>
              <c:f>'Gns. liggetid  '!$A$9</c:f>
              <c:strCache>
                <c:ptCount val="1"/>
                <c:pt idx="0">
                  <c:v>Hele landet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747-45D6-97A4-EED912067D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'Gns. liggetid  '!$B$3:$F$3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'!$B$9:$F$9</c:f>
              <c:numCache>
                <c:formatCode>0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26</c:v>
                </c:pt>
                <c:pt idx="3">
                  <c:v>27</c:v>
                </c:pt>
                <c:pt idx="4" formatCode="General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9747-45D6-97A4-EED912067D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1100384"/>
        <c:axId val="651094896"/>
      </c:lineChart>
      <c:catAx>
        <c:axId val="65110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094896"/>
        <c:crosses val="autoZero"/>
        <c:auto val="1"/>
        <c:lblAlgn val="ctr"/>
        <c:lblOffset val="100"/>
        <c:noMultiLvlLbl val="0"/>
      </c:catAx>
      <c:valAx>
        <c:axId val="651094896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10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Gennemsnitlig liggetid voksenpsykiatri (ekskl. retspsykiatri)</a:t>
            </a:r>
          </a:p>
        </c:rich>
      </c:tx>
      <c:layout>
        <c:manualLayout>
          <c:xMode val="edge"/>
          <c:yMode val="edge"/>
          <c:x val="0.18183963884371959"/>
          <c:y val="2.72253897839761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'Gns. liggetid  '!$A$31</c:f>
              <c:strCache>
                <c:ptCount val="1"/>
                <c:pt idx="0">
                  <c:v>Region Hovedstaden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'Gns. liggetid  '!$B$30:$F$30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'!$B$31:$F$31</c:f>
              <c:numCache>
                <c:formatCode>0</c:formatCode>
                <c:ptCount val="5"/>
                <c:pt idx="0">
                  <c:v>17.230215347689846</c:v>
                </c:pt>
                <c:pt idx="1">
                  <c:v>18.183480864358241</c:v>
                </c:pt>
                <c:pt idx="2">
                  <c:v>18.317101599430163</c:v>
                </c:pt>
                <c:pt idx="3">
                  <c:v>17.939559723850461</c:v>
                </c:pt>
                <c:pt idx="4">
                  <c:v>18.064064064064063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69-4FF1-8F28-0169832FE1F8}"/>
            </c:ext>
          </c:extLst>
        </c:ser>
        <c:ser>
          <c:idx val="1"/>
          <c:order val="1"/>
          <c:tx>
            <c:strRef>
              <c:f>'Gns. liggetid  '!$A$32</c:f>
              <c:strCache>
                <c:ptCount val="1"/>
                <c:pt idx="0">
                  <c:v>Region Midtjylland</c:v>
                </c:pt>
              </c:strCache>
            </c:strRef>
          </c:tx>
          <c:spPr>
            <a:ln w="28575" cap="rnd">
              <a:solidFill>
                <a:srgbClr val="3C8A2B"/>
              </a:solidFill>
              <a:round/>
            </a:ln>
            <a:effectLst/>
          </c:spPr>
          <c:marker>
            <c:symbol val="none"/>
          </c:marker>
          <c:cat>
            <c:numRef>
              <c:f>'Gns. liggetid  '!$B$30:$F$30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'!$B$32:$F$32</c:f>
              <c:numCache>
                <c:formatCode>0</c:formatCode>
                <c:ptCount val="5"/>
                <c:pt idx="0">
                  <c:v>15.895060005581914</c:v>
                </c:pt>
                <c:pt idx="1">
                  <c:v>16.392548965895084</c:v>
                </c:pt>
                <c:pt idx="2">
                  <c:v>14.867611075338056</c:v>
                </c:pt>
                <c:pt idx="3">
                  <c:v>15.030492572322126</c:v>
                </c:pt>
                <c:pt idx="4">
                  <c:v>14.727401129943503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69-4FF1-8F28-0169832FE1F8}"/>
            </c:ext>
          </c:extLst>
        </c:ser>
        <c:ser>
          <c:idx val="2"/>
          <c:order val="2"/>
          <c:tx>
            <c:strRef>
              <c:f>'Gns. liggetid  '!$A$33</c:f>
              <c:strCache>
                <c:ptCount val="1"/>
                <c:pt idx="0">
                  <c:v>Region Nordjylland</c:v>
                </c:pt>
              </c:strCache>
            </c:strRef>
          </c:tx>
          <c:spPr>
            <a:ln w="28575" cap="rnd">
              <a:solidFill>
                <a:srgbClr val="006983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C69-4FF1-8F28-0169832FE1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'Gns. liggetid  '!$B$30:$F$30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'!$B$33:$F$33</c:f>
              <c:numCache>
                <c:formatCode>0</c:formatCode>
                <c:ptCount val="5"/>
                <c:pt idx="0">
                  <c:v>24.534446764091857</c:v>
                </c:pt>
                <c:pt idx="1">
                  <c:v>23.143459915611814</c:v>
                </c:pt>
                <c:pt idx="2">
                  <c:v>24.35876214465635</c:v>
                </c:pt>
                <c:pt idx="3">
                  <c:v>23.596354166666668</c:v>
                </c:pt>
                <c:pt idx="4">
                  <c:v>23.510623476140719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C69-4FF1-8F28-0169832FE1F8}"/>
            </c:ext>
          </c:extLst>
        </c:ser>
        <c:ser>
          <c:idx val="3"/>
          <c:order val="3"/>
          <c:tx>
            <c:strRef>
              <c:f>'Gns. liggetid  '!$A$34</c:f>
              <c:strCache>
                <c:ptCount val="1"/>
                <c:pt idx="0">
                  <c:v>Region Sjælland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'Gns. liggetid  '!$B$30:$F$30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'!$B$34:$F$34</c:f>
              <c:numCache>
                <c:formatCode>0</c:formatCode>
                <c:ptCount val="5"/>
                <c:pt idx="0">
                  <c:v>14.641375101708705</c:v>
                </c:pt>
                <c:pt idx="1">
                  <c:v>15.600864270280887</c:v>
                </c:pt>
                <c:pt idx="2">
                  <c:v>14.121338121338121</c:v>
                </c:pt>
                <c:pt idx="3">
                  <c:v>14.655581947743467</c:v>
                </c:pt>
                <c:pt idx="4">
                  <c:v>14.488642659279778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C69-4FF1-8F28-0169832FE1F8}"/>
            </c:ext>
          </c:extLst>
        </c:ser>
        <c:ser>
          <c:idx val="4"/>
          <c:order val="4"/>
          <c:tx>
            <c:strRef>
              <c:f>'Gns. liggetid  '!$A$35</c:f>
              <c:strCache>
                <c:ptCount val="1"/>
                <c:pt idx="0">
                  <c:v>Region Syddanmark</c:v>
                </c:pt>
              </c:strCache>
            </c:strRef>
          </c:tx>
          <c:spPr>
            <a:ln w="28575" cap="rnd">
              <a:solidFill>
                <a:srgbClr val="822433"/>
              </a:solidFill>
              <a:round/>
            </a:ln>
            <a:effectLst/>
          </c:spPr>
          <c:marker>
            <c:symbol val="none"/>
          </c:marker>
          <c:cat>
            <c:numRef>
              <c:f>'Gns. liggetid  '!$B$30:$F$30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'!$B$35:$F$35</c:f>
              <c:numCache>
                <c:formatCode>0</c:formatCode>
                <c:ptCount val="5"/>
                <c:pt idx="0">
                  <c:v>17.728426395939085</c:v>
                </c:pt>
                <c:pt idx="1">
                  <c:v>17.486386874331235</c:v>
                </c:pt>
                <c:pt idx="2">
                  <c:v>15.968718352649939</c:v>
                </c:pt>
                <c:pt idx="3">
                  <c:v>16.280972686412355</c:v>
                </c:pt>
                <c:pt idx="4">
                  <c:v>14.362034186219343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C69-4FF1-8F28-0169832FE1F8}"/>
            </c:ext>
          </c:extLst>
        </c:ser>
        <c:ser>
          <c:idx val="5"/>
          <c:order val="5"/>
          <c:tx>
            <c:strRef>
              <c:f>'Gns. liggetid  '!$A$36</c:f>
              <c:strCache>
                <c:ptCount val="1"/>
                <c:pt idx="0">
                  <c:v>Hele landet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69-4FF1-8F28-0169832FE1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'Gns. liggetid  '!$B$30:$F$30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'Gns. liggetid  '!$B$36:$F$36</c:f>
              <c:numCache>
                <c:formatCode>0</c:formatCode>
                <c:ptCount val="5"/>
                <c:pt idx="0">
                  <c:v>17.299563895863617</c:v>
                </c:pt>
                <c:pt idx="1">
                  <c:v>17.755299633102325</c:v>
                </c:pt>
                <c:pt idx="2">
                  <c:v>16.995916843022531</c:v>
                </c:pt>
                <c:pt idx="3">
                  <c:v>16.973634174166563</c:v>
                </c:pt>
                <c:pt idx="4">
                  <c:v>16.468649636839764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0C69-4FF1-8F28-0169832FE1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1097248"/>
        <c:axId val="651104304"/>
      </c:lineChart>
      <c:catAx>
        <c:axId val="65109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104304"/>
        <c:crosses val="autoZero"/>
        <c:auto val="1"/>
        <c:lblAlgn val="ctr"/>
        <c:lblOffset val="100"/>
        <c:noMultiLvlLbl val="0"/>
      </c:catAx>
      <c:valAx>
        <c:axId val="651104304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09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Andel akutte genindlæggelser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Genindlæggelser!$A$4</c:f>
              <c:strCache>
                <c:ptCount val="1"/>
                <c:pt idx="0">
                  <c:v>Region Hovedstaden</c:v>
                </c:pt>
              </c:strCache>
            </c:strRef>
          </c:tx>
          <c:spPr>
            <a:ln w="28575" cap="rnd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Genindlæggelser!$B$3:$E$3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Genindlæggelser!$B$4:$E$4</c:f>
              <c:numCache>
                <c:formatCode>0%</c:formatCode>
                <c:ptCount val="4"/>
                <c:pt idx="0">
                  <c:v>0.2384</c:v>
                </c:pt>
                <c:pt idx="1">
                  <c:v>0.23250000000000001</c:v>
                </c:pt>
                <c:pt idx="2">
                  <c:v>0.24579999999999999</c:v>
                </c:pt>
                <c:pt idx="3">
                  <c:v>0.2384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47-453E-B988-5CFCAAD452DA}"/>
            </c:ext>
          </c:extLst>
        </c:ser>
        <c:ser>
          <c:idx val="1"/>
          <c:order val="1"/>
          <c:tx>
            <c:strRef>
              <c:f>Genindlæggelser!$A$5</c:f>
              <c:strCache>
                <c:ptCount val="1"/>
                <c:pt idx="0">
                  <c:v>Region Midtjylland</c:v>
                </c:pt>
              </c:strCache>
            </c:strRef>
          </c:tx>
          <c:spPr>
            <a:ln w="28575" cap="rnd">
              <a:solidFill>
                <a:srgbClr val="3C8A2B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F47-453E-B988-5CFCAAD45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Genindlæggelser!$B$3:$E$3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Genindlæggelser!$B$5:$E$5</c:f>
              <c:numCache>
                <c:formatCode>0%</c:formatCode>
                <c:ptCount val="4"/>
                <c:pt idx="0">
                  <c:v>0.2044</c:v>
                </c:pt>
                <c:pt idx="1">
                  <c:v>0.22889999999999999</c:v>
                </c:pt>
                <c:pt idx="2">
                  <c:v>0.23430000000000001</c:v>
                </c:pt>
                <c:pt idx="3">
                  <c:v>0.2417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47-453E-B988-5CFCAAD452DA}"/>
            </c:ext>
          </c:extLst>
        </c:ser>
        <c:ser>
          <c:idx val="2"/>
          <c:order val="2"/>
          <c:tx>
            <c:strRef>
              <c:f>Genindlæggelser!$A$6</c:f>
              <c:strCache>
                <c:ptCount val="1"/>
                <c:pt idx="0">
                  <c:v>Region Nordjylland</c:v>
                </c:pt>
              </c:strCache>
            </c:strRef>
          </c:tx>
          <c:spPr>
            <a:ln w="28575" cap="rnd">
              <a:solidFill>
                <a:srgbClr val="006983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F47-453E-B988-5CFCAAD45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Genindlæggelser!$B$3:$E$3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Genindlæggelser!$B$6:$E$6</c:f>
              <c:numCache>
                <c:formatCode>0%</c:formatCode>
                <c:ptCount val="4"/>
                <c:pt idx="0">
                  <c:v>0.13070000000000001</c:v>
                </c:pt>
                <c:pt idx="1">
                  <c:v>0.14130000000000001</c:v>
                </c:pt>
                <c:pt idx="2">
                  <c:v>0.1512</c:v>
                </c:pt>
                <c:pt idx="3">
                  <c:v>0.14899999999999999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F47-453E-B988-5CFCAAD452DA}"/>
            </c:ext>
          </c:extLst>
        </c:ser>
        <c:ser>
          <c:idx val="3"/>
          <c:order val="3"/>
          <c:tx>
            <c:strRef>
              <c:f>Genindlæggelser!$A$7</c:f>
              <c:strCache>
                <c:ptCount val="1"/>
                <c:pt idx="0">
                  <c:v>Region Sjælland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F47-453E-B988-5CFCAAD45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Genindlæggelser!$B$3:$E$3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Genindlæggelser!$B$7:$E$7</c:f>
              <c:numCache>
                <c:formatCode>0%</c:formatCode>
                <c:ptCount val="4"/>
                <c:pt idx="0">
                  <c:v>0.21360000000000001</c:v>
                </c:pt>
                <c:pt idx="1">
                  <c:v>0.21360000000000001</c:v>
                </c:pt>
                <c:pt idx="2">
                  <c:v>0.21290000000000001</c:v>
                </c:pt>
                <c:pt idx="3">
                  <c:v>0.19950000000000001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F47-453E-B988-5CFCAAD452DA}"/>
            </c:ext>
          </c:extLst>
        </c:ser>
        <c:ser>
          <c:idx val="4"/>
          <c:order val="4"/>
          <c:tx>
            <c:strRef>
              <c:f>Genindlæggelser!$A$8</c:f>
              <c:strCache>
                <c:ptCount val="1"/>
                <c:pt idx="0">
                  <c:v>Region Syddanmark</c:v>
                </c:pt>
              </c:strCache>
            </c:strRef>
          </c:tx>
          <c:spPr>
            <a:ln w="28575" cap="rnd">
              <a:solidFill>
                <a:srgbClr val="822433"/>
              </a:solidFill>
              <a:round/>
            </a:ln>
            <a:effectLst/>
          </c:spPr>
          <c:marker>
            <c:symbol val="none"/>
          </c:marker>
          <c:cat>
            <c:numRef>
              <c:f>Genindlæggelser!$B$3:$E$3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Genindlæggelser!$B$8:$E$8</c:f>
              <c:numCache>
                <c:formatCode>0%</c:formatCode>
                <c:ptCount val="4"/>
                <c:pt idx="0">
                  <c:v>0.17499999999999999</c:v>
                </c:pt>
                <c:pt idx="1">
                  <c:v>0.1913</c:v>
                </c:pt>
                <c:pt idx="2">
                  <c:v>0.218</c:v>
                </c:pt>
                <c:pt idx="3">
                  <c:v>0.2223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F47-453E-B988-5CFCAAD452DA}"/>
            </c:ext>
          </c:extLst>
        </c:ser>
        <c:ser>
          <c:idx val="5"/>
          <c:order val="5"/>
          <c:tx>
            <c:strRef>
              <c:f>Genindlæggelser!$A$9</c:f>
              <c:strCache>
                <c:ptCount val="1"/>
                <c:pt idx="0">
                  <c:v>I alt 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F47-453E-B988-5CFCAAD45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Genindlæggelser!$B$3:$E$3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Genindlæggelser!$B$9:$E$9</c:f>
              <c:numCache>
                <c:formatCode>0%</c:formatCode>
                <c:ptCount val="4"/>
                <c:pt idx="0">
                  <c:v>0.20699999999999999</c:v>
                </c:pt>
                <c:pt idx="1">
                  <c:v>0.21379999999999999</c:v>
                </c:pt>
                <c:pt idx="2">
                  <c:v>0.2263</c:v>
                </c:pt>
                <c:pt idx="3">
                  <c:v>0.2233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7F47-453E-B988-5CFCAAD452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1104696"/>
        <c:axId val="651093720"/>
      </c:lineChart>
      <c:catAx>
        <c:axId val="65110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093720"/>
        <c:crosses val="autoZero"/>
        <c:auto val="1"/>
        <c:lblAlgn val="ctr"/>
        <c:lblOffset val="100"/>
        <c:noMultiLvlLbl val="0"/>
      </c:catAx>
      <c:valAx>
        <c:axId val="651093720"/>
        <c:scaling>
          <c:orientation val="minMax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1104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C3903-C473-433A-B913-9A186383A1A7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8E349-A7E9-4710-B15F-271567495D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5765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6973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91858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61193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1566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19487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Udviklingen i helårsmodtagere fordelt</a:t>
            </a:r>
            <a:r>
              <a:rPr lang="da-DK" baseline="0" dirty="0"/>
              <a:t> på tilbudstype. Tallet for 2018 er opregnet på baggrund af data for første halvår af 2018.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1522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I alt en stigning på næsten</a:t>
            </a:r>
            <a:r>
              <a:rPr lang="da-DK" baseline="0" dirty="0"/>
              <a:t> </a:t>
            </a:r>
            <a:r>
              <a:rPr lang="da-DK" dirty="0"/>
              <a:t>5.000 helårsmodtagere.</a:t>
            </a:r>
            <a:r>
              <a:rPr lang="da-DK" baseline="0" dirty="0"/>
              <a:t> Største (absolutte og relative) stigning i §85 i eget hjem. 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0236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Ser man på den totale aktivitetsstigning,</a:t>
            </a:r>
            <a:r>
              <a:rPr lang="da-DK" baseline="0" dirty="0"/>
              <a:t> står de borgere, der har en diagnose for ca. 80 pct. af stigning, selvom de i 2015 udgjorde under halvdelen af antal modtagere.</a:t>
            </a:r>
          </a:p>
          <a:p>
            <a:endParaRPr lang="da-DK" baseline="0" dirty="0"/>
          </a:p>
          <a:p>
            <a:r>
              <a:rPr lang="da-DK" baseline="0" dirty="0"/>
              <a:t>Men de forklarer altså ikke hele stigningen.  </a:t>
            </a:r>
            <a:r>
              <a:rPr lang="da-DK" dirty="0"/>
              <a:t>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206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Nu opgøres antallet af indsatsmodtagere</a:t>
            </a:r>
            <a:r>
              <a:rPr lang="da-DK" baseline="0" dirty="0"/>
              <a:t> med en psykiatrisk diagnose. Man kan se at knap hver 8. med en diagnose får en social indsats. </a:t>
            </a:r>
          </a:p>
          <a:p>
            <a:endParaRPr lang="da-DK" baseline="0" dirty="0"/>
          </a:p>
          <a:p>
            <a:r>
              <a:rPr lang="da-DK" baseline="0" dirty="0"/>
              <a:t>Opgjort i helårsmodtagere. Her ses en stigning på 4.000 helårsmodtagere. Husk gruppen af indsatsmodtagere i samme periode er vokset med ca. 5.000 helårsmodtagere.</a:t>
            </a:r>
          </a:p>
          <a:p>
            <a:r>
              <a:rPr lang="da-DK" baseline="0" dirty="0"/>
              <a:t>Tallet for 2018 er opregnet på baggrund af data for første halvår af 2018.</a:t>
            </a:r>
          </a:p>
          <a:p>
            <a:endParaRPr lang="da-DK" baseline="0" dirty="0"/>
          </a:p>
          <a:p>
            <a:r>
              <a:rPr lang="da-DK" baseline="0" dirty="0"/>
              <a:t>Det er en stigning på 12,0 pct. Altså stort set den samme stigning som i alle borgere med en diagnose.</a:t>
            </a:r>
          </a:p>
          <a:p>
            <a:endParaRPr lang="da-DK" baseline="0" dirty="0"/>
          </a:p>
          <a:p>
            <a:r>
              <a:rPr lang="da-DK" baseline="0" dirty="0"/>
              <a:t>Her er der tale om en opregning, men påfaldende, at tallene ligger så tæt på hinanden.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0775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18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15856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19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1158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28939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20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6261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21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84033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22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2779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03345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4515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9927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2555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7710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2689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8E349-A7E9-4710-B15F-271567495DC5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3234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754E9C-6A56-42CD-88D9-4BA8AB370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AF8E523-AF48-4E30-AC27-2D34E0DA9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AEB123-0642-4E9D-B27A-DC9EBFAA1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BF3EABB-97AA-451D-9AF1-AE8A18EE8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67718B0-D3A1-46E8-B92C-D78935F4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530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3EB8EC-C374-40CB-A9BC-6710F9B85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5DE41E6-46B2-4D6F-A524-522803A8D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5AE341-F06D-4BEA-BA47-285AC3C2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9E734C-020A-4A25-8077-6268A7FB8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4C596B2-2E0E-4AAB-8490-28A068CFB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480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3EFCEC8-E63C-4587-AC50-DEA8B6E0AB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C866305-B298-45D6-A6BF-5D3CEB334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A5E4B8-6C50-4C24-9D28-CEA99245D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C1D8B0-F25D-4869-9812-2FD13CF11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DDC0A1A-8321-4F94-8A3D-0B9DDBDD0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877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7F08A2-2DF7-4863-A485-73DB51282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78F63C-AE48-4931-B1A5-5BF574234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4037930-46A8-464F-9402-D552CF2C9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052AE9F-A8F0-447F-B098-826D514F6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8275E82-DD6B-4584-814F-3767E805A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247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9AA740-B161-4568-9297-F7D34C4F9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0239EF-509B-46E6-8CBE-AEF8D9A10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2C044B9-2223-421E-98D8-B8CF432B1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8161B3-F443-4CE8-911A-90C85F29C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FFEF15-A27A-497D-B3A0-094355BC0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899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8B6EC2-8E1E-4C46-8260-421B177AD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2CAF3B-9994-4884-ACBB-74545974BA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4096882-AF86-49C5-A694-DBD93B958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C0C8D08-95E1-4938-AC07-4764E65B9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51D8EB4-D94A-4B23-9800-C3589ADC0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A536AF7-8F0B-47E7-A7B8-CCA9FC1D7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951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52F741-66A9-4D94-BC0F-05942B971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194BB86-D10C-416A-8F49-A6657DD34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00483E9-6730-45F9-A3A6-AE0882E32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87E3A06-AC9B-4B28-82BB-BB5B1A4403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DF432EA-244B-4DEE-8A15-AE9A96D0CF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33A9FB3-B243-462A-9D70-9BFA79ADA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BEF5B3C-F566-4E67-98BC-A3FFA4858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19DB3B9-A6B3-4D1A-B1F4-4F1341451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515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FF4F7E-7199-47A4-AA86-3ECC5708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D85E608-8D13-4845-B6A9-F60E8DC5D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9E9F579-F552-4545-B6DE-C5CB91BB0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B886D5A-0613-42BC-8316-A7BC4ECC8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964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CD2BEFF-0DC7-4F30-A9B9-4E0C4BA94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7140DBE-4EB3-4982-BCE4-87CC57F63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2EA861D-8076-4149-8B97-6621FD6E0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2750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E8E115-DFCE-4562-A493-FF38CCE7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79E240-C6B2-4A17-AFDB-FFF73FFAA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605B3AF-56F8-4B78-BDB1-1F582E7E7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C807E53-1B88-4A0B-B75B-77B6F07BF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3029760-0F19-4C77-AC64-EDF1F8D6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0D2D6C5-4B4D-4C29-912C-03F948F78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651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004434-17C1-497C-A368-84F4A859B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2EA26D8-09DC-4605-A69F-433048DF2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B92999B-7FDA-4EA7-BA67-BD0FA4945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E63C183-9592-4AD9-89B4-C6E9E6735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0C99F44-83AD-49AD-8241-4BA10481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4E1ED15-D51D-4303-B389-EFCAFFA3C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20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C77852C-1CEF-4A81-BCC4-709B2CC0F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31CC32E-A047-46FB-8681-062D33022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F8CC94-A17D-463E-8959-1861E2E7CB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A5BA-42AA-43DB-A7BD-CBC6C55B7F69}" type="datetimeFigureOut">
              <a:rPr lang="da-DK" smtClean="0"/>
              <a:t>13-12-2019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99C5453-DFD4-4BBF-AAC0-7EC8F44B1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EC24BEE-0B7D-4451-8982-455E6AA9C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BFB04-4AE5-4B64-A40D-215545F3C9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955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828B77CF-C835-47B3-B620-B976D4415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925" y="5574514"/>
            <a:ext cx="6534426" cy="824381"/>
          </a:xfrm>
          <a:prstGeom prst="rect">
            <a:avLst/>
          </a:prstGeom>
        </p:spPr>
      </p:pic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07802D03-D45B-4378-8E7E-146958ADE7B1}"/>
              </a:ext>
            </a:extLst>
          </p:cNvPr>
          <p:cNvCxnSpPr/>
          <p:nvPr/>
        </p:nvCxnSpPr>
        <p:spPr>
          <a:xfrm>
            <a:off x="1216404" y="4639112"/>
            <a:ext cx="1013390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E501DA08-9278-42B1-AD21-FD9E2B162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919" y="1957587"/>
            <a:ext cx="4204137" cy="1342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DATAPAKKE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69B3C27-1B94-4718-8A36-07C2357CC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6963" y="2407895"/>
            <a:ext cx="5958161" cy="17748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1800" dirty="0"/>
              <a:t>DATAGRUNDLAG TIL TEMADAGEN: “SAMMEN OM EN BEDRE FREMTID FOR BORGERE MED PSYKIATRISKE LIDELSER!”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B9635004-4435-4A36-A1FB-2162766C34C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84" r="691"/>
          <a:stretch/>
        </p:blipFill>
        <p:spPr>
          <a:xfrm>
            <a:off x="7617204" y="1913950"/>
            <a:ext cx="4574796" cy="5021543"/>
          </a:xfrm>
          <a:prstGeom prst="rect">
            <a:avLst/>
          </a:prstGeom>
        </p:spPr>
      </p:pic>
      <p:sp>
        <p:nvSpPr>
          <p:cNvPr id="9" name="Undertitel 4">
            <a:extLst>
              <a:ext uri="{FF2B5EF4-FFF2-40B4-BE49-F238E27FC236}">
                <a16:creationId xmlns:a16="http://schemas.microsoft.com/office/drawing/2014/main" id="{8144358D-0820-4A4E-A098-D7BA40968F12}"/>
              </a:ext>
            </a:extLst>
          </p:cNvPr>
          <p:cNvSpPr txBox="1">
            <a:spLocks/>
          </p:cNvSpPr>
          <p:nvPr/>
        </p:nvSpPr>
        <p:spPr>
          <a:xfrm>
            <a:off x="1116963" y="4692081"/>
            <a:ext cx="6754412" cy="1514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i="1" dirty="0" err="1"/>
              <a:t>Temadagen</a:t>
            </a:r>
            <a:r>
              <a:rPr lang="en-US" sz="1400" i="1" dirty="0"/>
              <a:t> </a:t>
            </a:r>
            <a:r>
              <a:rPr lang="en-US" sz="1400" i="1" dirty="0" err="1"/>
              <a:t>afholdes</a:t>
            </a:r>
            <a:r>
              <a:rPr lang="en-US" sz="1400" i="1" dirty="0"/>
              <a:t> </a:t>
            </a:r>
            <a:r>
              <a:rPr lang="en-US" sz="1400" i="1" dirty="0" err="1"/>
              <a:t>onsdag</a:t>
            </a:r>
            <a:r>
              <a:rPr lang="en-US" sz="1400" i="1" dirty="0"/>
              <a:t> den. 15. </a:t>
            </a:r>
            <a:r>
              <a:rPr lang="en-US" sz="1400" i="1" dirty="0" err="1"/>
              <a:t>januar</a:t>
            </a:r>
            <a:r>
              <a:rPr lang="en-US" sz="1400" i="1" dirty="0"/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1933199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AA3E41-2BA6-42F3-8465-B7D2DFF7D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Gennemsnitlig liggetid i voksenpsykiatrien</a:t>
            </a:r>
            <a:br>
              <a:rPr lang="da-DK" sz="3200" dirty="0"/>
            </a:br>
            <a:r>
              <a:rPr lang="da-DK" sz="1600" dirty="0"/>
              <a:t>Kilde: Benchmarking af Psykiatrien 2017</a:t>
            </a:r>
            <a:endParaRPr lang="da-DK" sz="18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17F8B5A-BB48-4704-B07D-7868242BF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506491"/>
              </p:ext>
            </p:extLst>
          </p:nvPr>
        </p:nvGraphicFramePr>
        <p:xfrm>
          <a:off x="838196" y="1566164"/>
          <a:ext cx="5854834" cy="21619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9076">
                  <a:extLst>
                    <a:ext uri="{9D8B030D-6E8A-4147-A177-3AD203B41FA5}">
                      <a16:colId xmlns:a16="http://schemas.microsoft.com/office/drawing/2014/main" val="3060052613"/>
                    </a:ext>
                  </a:extLst>
                </a:gridCol>
                <a:gridCol w="589293">
                  <a:extLst>
                    <a:ext uri="{9D8B030D-6E8A-4147-A177-3AD203B41FA5}">
                      <a16:colId xmlns:a16="http://schemas.microsoft.com/office/drawing/2014/main" val="2446073986"/>
                    </a:ext>
                  </a:extLst>
                </a:gridCol>
                <a:gridCol w="589293">
                  <a:extLst>
                    <a:ext uri="{9D8B030D-6E8A-4147-A177-3AD203B41FA5}">
                      <a16:colId xmlns:a16="http://schemas.microsoft.com/office/drawing/2014/main" val="91350579"/>
                    </a:ext>
                  </a:extLst>
                </a:gridCol>
                <a:gridCol w="589293">
                  <a:extLst>
                    <a:ext uri="{9D8B030D-6E8A-4147-A177-3AD203B41FA5}">
                      <a16:colId xmlns:a16="http://schemas.microsoft.com/office/drawing/2014/main" val="463359172"/>
                    </a:ext>
                  </a:extLst>
                </a:gridCol>
                <a:gridCol w="589293">
                  <a:extLst>
                    <a:ext uri="{9D8B030D-6E8A-4147-A177-3AD203B41FA5}">
                      <a16:colId xmlns:a16="http://schemas.microsoft.com/office/drawing/2014/main" val="1208176999"/>
                    </a:ext>
                  </a:extLst>
                </a:gridCol>
                <a:gridCol w="589293">
                  <a:extLst>
                    <a:ext uri="{9D8B030D-6E8A-4147-A177-3AD203B41FA5}">
                      <a16:colId xmlns:a16="http://schemas.microsoft.com/office/drawing/2014/main" val="4075478822"/>
                    </a:ext>
                  </a:extLst>
                </a:gridCol>
                <a:gridCol w="5892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2015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kern="0" dirty="0">
                          <a:effectLst/>
                        </a:rPr>
                        <a:t>Gennemsnitlig liggetid voksenpsykiatrien (ekskl. retspsykiatri)</a:t>
                      </a: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1400" kern="0" dirty="0">
                        <a:effectLst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674976641"/>
                  </a:ext>
                </a:extLst>
              </a:tr>
              <a:tr h="375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2013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2014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2015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2016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2017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Ændring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2013-17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06604504"/>
                  </a:ext>
                </a:extLst>
              </a:tr>
              <a:tr h="235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Hovedstaden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 dirty="0">
                          <a:effectLst/>
                        </a:rPr>
                        <a:t>17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18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18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18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18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5%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3026642"/>
                  </a:ext>
                </a:extLst>
              </a:tr>
              <a:tr h="235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Midtjylland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16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 dirty="0">
                          <a:effectLst/>
                        </a:rPr>
                        <a:t>16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15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15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15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-7%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4509094"/>
                  </a:ext>
                </a:extLst>
              </a:tr>
              <a:tr h="235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Nordjylland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25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23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 dirty="0">
                          <a:effectLst/>
                        </a:rPr>
                        <a:t>24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24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24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-4%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7831765"/>
                  </a:ext>
                </a:extLst>
              </a:tr>
              <a:tr h="235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Sjælland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15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16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 dirty="0">
                          <a:effectLst/>
                        </a:rPr>
                        <a:t>14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 dirty="0">
                          <a:effectLst/>
                        </a:rPr>
                        <a:t>15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14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-1%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6920358"/>
                  </a:ext>
                </a:extLst>
              </a:tr>
              <a:tr h="235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Syddanmark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18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17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16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 dirty="0">
                          <a:effectLst/>
                        </a:rPr>
                        <a:t>16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14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-19%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9730414"/>
                  </a:ext>
                </a:extLst>
              </a:tr>
              <a:tr h="235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I alt 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17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18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>
                          <a:effectLst/>
                        </a:rPr>
                        <a:t>17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 dirty="0">
                          <a:effectLst/>
                        </a:rPr>
                        <a:t>17</a:t>
                      </a:r>
                      <a:endParaRPr lang="da-DK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 dirty="0">
                          <a:effectLst/>
                        </a:rPr>
                        <a:t>16</a:t>
                      </a:r>
                      <a:endParaRPr lang="da-DK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u="none" strike="noStrike" dirty="0">
                          <a:effectLst/>
                        </a:rPr>
                        <a:t>-5%</a:t>
                      </a:r>
                      <a:endParaRPr lang="da-DK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4930592"/>
                  </a:ext>
                </a:extLst>
              </a:tr>
            </a:tbl>
          </a:graphicData>
        </a:graphic>
      </p:graphicFrame>
      <p:sp>
        <p:nvSpPr>
          <p:cNvPr id="6" name="Rektangel 5">
            <a:extLst>
              <a:ext uri="{FF2B5EF4-FFF2-40B4-BE49-F238E27FC236}">
                <a16:creationId xmlns:a16="http://schemas.microsoft.com/office/drawing/2014/main" id="{B06BB2C4-6DF4-4AF3-9705-9BB9BF8FF74F}"/>
              </a:ext>
            </a:extLst>
          </p:cNvPr>
          <p:cNvSpPr/>
          <p:nvPr/>
        </p:nvSpPr>
        <p:spPr>
          <a:xfrm>
            <a:off x="838196" y="4316697"/>
            <a:ext cx="5067650" cy="16734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600" dirty="0">
              <a:solidFill>
                <a:schemeClr val="tx1"/>
              </a:solidFill>
            </a:endParaRPr>
          </a:p>
          <a:p>
            <a:r>
              <a:rPr lang="da-DK" sz="1600" dirty="0">
                <a:solidFill>
                  <a:schemeClr val="tx1"/>
                </a:solidFill>
              </a:rPr>
              <a:t>Data viser følgende for perioden 2013-2017: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Psykiatrien i Region Nordjylland har den længste gennemsnitlige indlæggelsestid sammenlignet med de øvrige regioner.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På landsplan er den gennemsnitlige indlæggelsestid uændret i perioden.</a:t>
            </a:r>
          </a:p>
          <a:p>
            <a:endParaRPr lang="da-DK" sz="1600" dirty="0">
              <a:solidFill>
                <a:schemeClr val="tx1"/>
              </a:solidFill>
            </a:endParaRPr>
          </a:p>
        </p:txBody>
      </p:sp>
      <p:sp>
        <p:nvSpPr>
          <p:cNvPr id="7" name="Rektangel 6"/>
          <p:cNvSpPr/>
          <p:nvPr/>
        </p:nvSpPr>
        <p:spPr>
          <a:xfrm>
            <a:off x="3167406" y="2776541"/>
            <a:ext cx="3525624" cy="2400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3167406" y="3498009"/>
            <a:ext cx="3525624" cy="2301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aphicFrame>
        <p:nvGraphicFramePr>
          <p:cNvPr id="9" name="Diagra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046672"/>
              </p:ext>
            </p:extLst>
          </p:nvPr>
        </p:nvGraphicFramePr>
        <p:xfrm>
          <a:off x="6752851" y="3847783"/>
          <a:ext cx="5211262" cy="2798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636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B74E48-7BD7-498B-84BF-44132E434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98" y="310242"/>
            <a:ext cx="10515600" cy="1325563"/>
          </a:xfrm>
        </p:spPr>
        <p:txBody>
          <a:bodyPr>
            <a:normAutofit/>
          </a:bodyPr>
          <a:lstStyle/>
          <a:p>
            <a:r>
              <a:rPr lang="da-DK" sz="3200" dirty="0"/>
              <a:t>Genindlæggelser i Psykiatrien i Region Nordjylland</a:t>
            </a:r>
            <a:br>
              <a:rPr lang="da-DK" sz="3200" dirty="0"/>
            </a:br>
            <a:r>
              <a:rPr lang="da-DK" sz="1600" dirty="0"/>
              <a:t>Kilde: Benchmarking af Psykiatrien 2017 samt Danmarks Statistik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5E05D627-CA0F-4438-AD79-261E368D78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990823"/>
              </p:ext>
            </p:extLst>
          </p:nvPr>
        </p:nvGraphicFramePr>
        <p:xfrm>
          <a:off x="386499" y="1536565"/>
          <a:ext cx="5316717" cy="2630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1617">
                  <a:extLst>
                    <a:ext uri="{9D8B030D-6E8A-4147-A177-3AD203B41FA5}">
                      <a16:colId xmlns:a16="http://schemas.microsoft.com/office/drawing/2014/main" val="2824857173"/>
                    </a:ext>
                  </a:extLst>
                </a:gridCol>
                <a:gridCol w="595020">
                  <a:extLst>
                    <a:ext uri="{9D8B030D-6E8A-4147-A177-3AD203B41FA5}">
                      <a16:colId xmlns:a16="http://schemas.microsoft.com/office/drawing/2014/main" val="4117076374"/>
                    </a:ext>
                  </a:extLst>
                </a:gridCol>
                <a:gridCol w="595020">
                  <a:extLst>
                    <a:ext uri="{9D8B030D-6E8A-4147-A177-3AD203B41FA5}">
                      <a16:colId xmlns:a16="http://schemas.microsoft.com/office/drawing/2014/main" val="2450606343"/>
                    </a:ext>
                  </a:extLst>
                </a:gridCol>
                <a:gridCol w="595020">
                  <a:extLst>
                    <a:ext uri="{9D8B030D-6E8A-4147-A177-3AD203B41FA5}">
                      <a16:colId xmlns:a16="http://schemas.microsoft.com/office/drawing/2014/main" val="1743805285"/>
                    </a:ext>
                  </a:extLst>
                </a:gridCol>
                <a:gridCol w="595020">
                  <a:extLst>
                    <a:ext uri="{9D8B030D-6E8A-4147-A177-3AD203B41FA5}">
                      <a16:colId xmlns:a16="http://schemas.microsoft.com/office/drawing/2014/main" val="1732256673"/>
                    </a:ext>
                  </a:extLst>
                </a:gridCol>
                <a:gridCol w="5950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7363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</a:rPr>
                        <a:t>Genindlæggelser i psykiatrien</a:t>
                      </a:r>
                      <a:r>
                        <a:rPr lang="da-DK" sz="1400" baseline="0" dirty="0">
                          <a:effectLst/>
                        </a:rPr>
                        <a:t> - % </a:t>
                      </a:r>
                      <a:r>
                        <a:rPr lang="da-DK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 alle indlæggelser </a:t>
                      </a:r>
                      <a:endParaRPr lang="da-DK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</a:rPr>
                        <a:t>Samlet</a:t>
                      </a:r>
                      <a:r>
                        <a:rPr lang="da-DK" sz="1400" baseline="0" dirty="0">
                          <a:effectLst/>
                        </a:rPr>
                        <a:t> for voksenpsykiatri og Børne- og </a:t>
                      </a:r>
                      <a:r>
                        <a:rPr lang="da-DK" sz="1400" baseline="0" dirty="0" err="1">
                          <a:effectLst/>
                        </a:rPr>
                        <a:t>Ungdomspsyk</a:t>
                      </a:r>
                      <a:r>
                        <a:rPr lang="da-DK" sz="1400" baseline="0" dirty="0">
                          <a:effectLst/>
                        </a:rPr>
                        <a:t>.</a:t>
                      </a:r>
                      <a:endParaRPr lang="da-D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48539597"/>
                  </a:ext>
                </a:extLst>
              </a:tr>
              <a:tr h="3765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2014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2015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2016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2017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Ændring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2014-17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7459259"/>
                  </a:ext>
                </a:extLst>
              </a:tr>
              <a:tr h="281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Hovedstaden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24%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3007580"/>
                  </a:ext>
                </a:extLst>
              </a:tr>
              <a:tr h="281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Midtjylland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20%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23%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565171"/>
                  </a:ext>
                </a:extLst>
              </a:tr>
              <a:tr h="281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Region Nordjylland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13%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14%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15%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15%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5189888"/>
                  </a:ext>
                </a:extLst>
              </a:tr>
              <a:tr h="281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Sjælland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solidFill>
                            <a:schemeClr val="tx1"/>
                          </a:solidFill>
                          <a:effectLst/>
                        </a:rPr>
                        <a:t>21%</a:t>
                      </a:r>
                      <a:endParaRPr lang="da-DK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solidFill>
                            <a:schemeClr val="tx1"/>
                          </a:solidFill>
                          <a:effectLst/>
                        </a:rPr>
                        <a:t>21%</a:t>
                      </a:r>
                      <a:endParaRPr lang="da-DK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solidFill>
                            <a:schemeClr val="tx1"/>
                          </a:solidFill>
                          <a:effectLst/>
                        </a:rPr>
                        <a:t>21%</a:t>
                      </a:r>
                      <a:endParaRPr lang="da-DK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solidFill>
                            <a:schemeClr val="tx1"/>
                          </a:solidFill>
                          <a:effectLst/>
                        </a:rPr>
                        <a:t>20%</a:t>
                      </a:r>
                      <a:endParaRPr lang="da-DK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6063510"/>
                  </a:ext>
                </a:extLst>
              </a:tr>
              <a:tr h="281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Syddanmark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19%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9847291"/>
                  </a:ext>
                </a:extLst>
              </a:tr>
              <a:tr h="281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I alt 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21%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21%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22%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090010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26FDB14-CCFE-4E9A-B6B2-2C7E49D446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7813465"/>
              </p:ext>
            </p:extLst>
          </p:nvPr>
        </p:nvGraphicFramePr>
        <p:xfrm>
          <a:off x="5915025" y="3429000"/>
          <a:ext cx="5438775" cy="3195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ktangel 5">
            <a:extLst>
              <a:ext uri="{FF2B5EF4-FFF2-40B4-BE49-F238E27FC236}">
                <a16:creationId xmlns:a16="http://schemas.microsoft.com/office/drawing/2014/main" id="{415B5F2B-2A2F-40C7-B21E-35A98F154D4B}"/>
              </a:ext>
            </a:extLst>
          </p:cNvPr>
          <p:cNvSpPr/>
          <p:nvPr/>
        </p:nvSpPr>
        <p:spPr>
          <a:xfrm>
            <a:off x="386498" y="4966283"/>
            <a:ext cx="5316717" cy="9186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perioden 2014-2017: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Psykiatrien i Region Nordjylland har den laveste andel af genindlæggelser sammenlignet med de øvrige regioner.</a:t>
            </a:r>
          </a:p>
        </p:txBody>
      </p:sp>
      <p:sp>
        <p:nvSpPr>
          <p:cNvPr id="7" name="Rektangel 6"/>
          <p:cNvSpPr/>
          <p:nvPr/>
        </p:nvSpPr>
        <p:spPr>
          <a:xfrm>
            <a:off x="2735443" y="3050410"/>
            <a:ext cx="2967772" cy="26275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415B5F2B-2A2F-40C7-B21E-35A98F154D4B}"/>
              </a:ext>
            </a:extLst>
          </p:cNvPr>
          <p:cNvSpPr/>
          <p:nvPr/>
        </p:nvSpPr>
        <p:spPr>
          <a:xfrm>
            <a:off x="5995448" y="1536567"/>
            <a:ext cx="5269584" cy="121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>
                <a:solidFill>
                  <a:schemeClr val="tx1"/>
                </a:solidFill>
              </a:rPr>
              <a:t>Sundhedsstyrelsens definition af en genindlæggelse: </a:t>
            </a:r>
          </a:p>
          <a:p>
            <a:r>
              <a:rPr lang="da-DK" dirty="0">
                <a:solidFill>
                  <a:schemeClr val="tx1"/>
                </a:solidFill>
              </a:rPr>
              <a:t>Akut indlæggelse indenfor 30 dage efter seneste udskrivning.</a:t>
            </a:r>
            <a:r>
              <a:rPr lang="da-DK" dirty="0"/>
              <a:t>t 30 </a:t>
            </a:r>
          </a:p>
        </p:txBody>
      </p:sp>
    </p:spTree>
    <p:extLst>
      <p:ext uri="{BB962C8B-B14F-4D97-AF65-F5344CB8AC3E}">
        <p14:creationId xmlns:p14="http://schemas.microsoft.com/office/powerpoint/2010/main" val="1140719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222EBE2C-5BDA-4EB6-8310-B80790C6E0C6}"/>
              </a:ext>
            </a:extLst>
          </p:cNvPr>
          <p:cNvCxnSpPr/>
          <p:nvPr/>
        </p:nvCxnSpPr>
        <p:spPr>
          <a:xfrm>
            <a:off x="1216404" y="4639112"/>
            <a:ext cx="1013390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E501DA08-9278-42B1-AD21-FD9E2B162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0570" y="2605154"/>
            <a:ext cx="4521666" cy="134275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>SOCIALOMRÅDET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69B3C27-1B94-4718-8A36-07C2357CC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5737" y="4322700"/>
            <a:ext cx="5743226" cy="18935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algn="l"/>
            <a:r>
              <a:rPr lang="en-US" sz="1600" i="1" dirty="0" err="1">
                <a:solidFill>
                  <a:prstClr val="black"/>
                </a:solidFill>
              </a:rPr>
              <a:t>På</a:t>
            </a:r>
            <a:r>
              <a:rPr lang="en-US" sz="1600" i="1" dirty="0">
                <a:solidFill>
                  <a:prstClr val="black"/>
                </a:solidFill>
              </a:rPr>
              <a:t> de </a:t>
            </a:r>
            <a:r>
              <a:rPr lang="en-US" sz="1600" i="1" dirty="0" err="1">
                <a:solidFill>
                  <a:prstClr val="black"/>
                </a:solidFill>
              </a:rPr>
              <a:t>næste</a:t>
            </a:r>
            <a:r>
              <a:rPr lang="en-US" sz="1600" i="1" dirty="0">
                <a:solidFill>
                  <a:prstClr val="black"/>
                </a:solidFill>
              </a:rPr>
              <a:t> sider </a:t>
            </a:r>
            <a:r>
              <a:rPr lang="en-US" sz="1600" i="1" dirty="0" err="1">
                <a:solidFill>
                  <a:prstClr val="black"/>
                </a:solidFill>
              </a:rPr>
              <a:t>fremgår</a:t>
            </a:r>
            <a:r>
              <a:rPr lang="en-US" sz="1600" i="1" dirty="0">
                <a:solidFill>
                  <a:prstClr val="black"/>
                </a:solidFill>
              </a:rPr>
              <a:t> data* </a:t>
            </a:r>
            <a:r>
              <a:rPr lang="en-US" sz="1600" i="1" dirty="0" err="1">
                <a:solidFill>
                  <a:prstClr val="black"/>
                </a:solidFill>
              </a:rPr>
              <a:t>vedr</a:t>
            </a:r>
            <a:r>
              <a:rPr lang="en-US" sz="1600" i="1" dirty="0">
                <a:solidFill>
                  <a:prstClr val="black"/>
                </a:solidFill>
              </a:rPr>
              <a:t>. </a:t>
            </a:r>
            <a:r>
              <a:rPr lang="en-US" sz="1600" i="1" dirty="0" err="1">
                <a:solidFill>
                  <a:prstClr val="black"/>
                </a:solidFill>
              </a:rPr>
              <a:t>Socialområdet</a:t>
            </a:r>
            <a:endParaRPr lang="en-US" sz="1600" i="1" dirty="0">
              <a:solidFill>
                <a:prstClr val="black"/>
              </a:solidFill>
            </a:endParaRPr>
          </a:p>
          <a:p>
            <a:pPr lvl="0" algn="l"/>
            <a:endParaRPr lang="da-DK" sz="1200" i="1" dirty="0">
              <a:solidFill>
                <a:prstClr val="black"/>
              </a:solidFill>
            </a:endParaRPr>
          </a:p>
          <a:p>
            <a:pPr lvl="0" algn="l"/>
            <a:r>
              <a:rPr lang="da-DK" sz="1000" i="1" dirty="0">
                <a:solidFill>
                  <a:prstClr val="black"/>
                </a:solidFill>
              </a:rPr>
              <a:t>*Den primære kilde er KL’s partnerskabsprojekt, hvor registerdata fra Danmarks Statistik for 37 repræsentative kommuner er omregnet til landsplan.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B9635004-4435-4A36-A1FB-2162766C34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15" r="691"/>
          <a:stretch/>
        </p:blipFill>
        <p:spPr>
          <a:xfrm>
            <a:off x="7608814" y="1913950"/>
            <a:ext cx="4583185" cy="502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467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2FAAE9-51B7-41B3-A7B6-A6447701C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3626"/>
            <a:ext cx="10515600" cy="1325563"/>
          </a:xfrm>
        </p:spPr>
        <p:txBody>
          <a:bodyPr>
            <a:normAutofit/>
          </a:bodyPr>
          <a:lstStyle/>
          <a:p>
            <a:r>
              <a:rPr lang="da-DK" sz="3200" dirty="0"/>
              <a:t>Udvikling i kommunernes udgifter til voksne med handicap og voksne sindslidende</a:t>
            </a:r>
            <a:br>
              <a:rPr lang="da-DK" sz="3200" dirty="0"/>
            </a:br>
            <a:r>
              <a:rPr lang="da-DK" sz="1600" dirty="0"/>
              <a:t>Kilde: VIVE</a:t>
            </a:r>
            <a:endParaRPr lang="da-DK" sz="1400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8D908133-674A-478C-8298-46DDD7321E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533" y="2041095"/>
            <a:ext cx="7478169" cy="379967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CF962D6C-0EF1-4835-9262-3724E6EBAE4B}"/>
              </a:ext>
            </a:extLst>
          </p:cNvPr>
          <p:cNvSpPr/>
          <p:nvPr/>
        </p:nvSpPr>
        <p:spPr>
          <a:xfrm>
            <a:off x="812533" y="5626569"/>
            <a:ext cx="6833007" cy="705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200" i="1" dirty="0">
                <a:solidFill>
                  <a:schemeClr val="tx1"/>
                </a:solidFill>
              </a:rPr>
              <a:t>(2018-priser, pr. 18-64-årig, vægtet gennemsnit)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7B0A0FA-D66C-4928-A07E-08FE2B2FFA30}"/>
              </a:ext>
            </a:extLst>
          </p:cNvPr>
          <p:cNvSpPr/>
          <p:nvPr/>
        </p:nvSpPr>
        <p:spPr>
          <a:xfrm>
            <a:off x="8683456" y="1846216"/>
            <a:ext cx="3343718" cy="45220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2014-2018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At de kommunale udgifter til målgruppen i Nordjylland er stigende på linje med udviklingen på landsplan.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At de kommunale udgifter pr. voksen med handicap og/eller sindslidelse i Nordjylland ligger et stykke over de resterende regioner og landsgennemsnittet.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53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96C2EC5D-F535-402B-8E79-7609793EA064}"/>
              </a:ext>
            </a:extLst>
          </p:cNvPr>
          <p:cNvSpPr txBox="1">
            <a:spLocks/>
          </p:cNvSpPr>
          <p:nvPr/>
        </p:nvSpPr>
        <p:spPr>
          <a:xfrm>
            <a:off x="1160646" y="5305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200" dirty="0"/>
              <a:t>Udvikling i antal modtagere på det kommunale socialområde</a:t>
            </a:r>
          </a:p>
          <a:p>
            <a:r>
              <a:rPr lang="da-DK" sz="1600" dirty="0"/>
              <a:t>Kilde: KL’s partnerskabsprojekt</a:t>
            </a:r>
            <a:endParaRPr lang="da-DK" i="1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F69DAA85-19A9-408B-B7B0-8B1C897FA4DB}"/>
              </a:ext>
            </a:extLst>
          </p:cNvPr>
          <p:cNvSpPr/>
          <p:nvPr/>
        </p:nvSpPr>
        <p:spPr>
          <a:xfrm>
            <a:off x="1277983" y="5016052"/>
            <a:ext cx="8218355" cy="14005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2015-2018: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En stigning i aktiviteten fra 2015-2018 på det kommunale socialområde. Aktivitetsstigningen ses særligt ift. bostøtte (§85).</a:t>
            </a:r>
          </a:p>
          <a:p>
            <a:endParaRPr lang="da-DK" sz="1300" i="1" dirty="0">
              <a:solidFill>
                <a:schemeClr val="tx1"/>
              </a:solidFill>
            </a:endParaRPr>
          </a:p>
        </p:txBody>
      </p:sp>
      <p:grpSp>
        <p:nvGrpSpPr>
          <p:cNvPr id="3" name="Gruppe 2">
            <a:extLst>
              <a:ext uri="{FF2B5EF4-FFF2-40B4-BE49-F238E27FC236}">
                <a16:creationId xmlns:a16="http://schemas.microsoft.com/office/drawing/2014/main" id="{1E8D4FC0-1064-4CFB-A869-7F79670C5CC2}"/>
              </a:ext>
            </a:extLst>
          </p:cNvPr>
          <p:cNvGrpSpPr/>
          <p:nvPr/>
        </p:nvGrpSpPr>
        <p:grpSpPr>
          <a:xfrm>
            <a:off x="1075460" y="2192306"/>
            <a:ext cx="10878852" cy="2487577"/>
            <a:chOff x="1075460" y="2192306"/>
            <a:chExt cx="10878852" cy="2487577"/>
          </a:xfrm>
        </p:grpSpPr>
        <p:pic>
          <p:nvPicPr>
            <p:cNvPr id="5" name="Billede 4"/>
            <p:cNvPicPr>
              <a:picLocks noChangeAspect="1"/>
            </p:cNvPicPr>
            <p:nvPr/>
          </p:nvPicPr>
          <p:blipFill rotWithShape="1">
            <a:blip r:embed="rId3"/>
            <a:srcRect r="12658"/>
            <a:stretch/>
          </p:blipFill>
          <p:spPr>
            <a:xfrm>
              <a:off x="1075460" y="2192306"/>
              <a:ext cx="7925927" cy="2487577"/>
            </a:xfrm>
            <a:prstGeom prst="rect">
              <a:avLst/>
            </a:prstGeom>
          </p:spPr>
        </p:pic>
        <p:sp>
          <p:nvSpPr>
            <p:cNvPr id="2" name="Tekstfelt 1">
              <a:extLst>
                <a:ext uri="{FF2B5EF4-FFF2-40B4-BE49-F238E27FC236}">
                  <a16:creationId xmlns:a16="http://schemas.microsoft.com/office/drawing/2014/main" id="{398E40CB-CF9D-4BAE-BE66-F8DE5D0FBF0F}"/>
                </a:ext>
              </a:extLst>
            </p:cNvPr>
            <p:cNvSpPr txBox="1"/>
            <p:nvPr/>
          </p:nvSpPr>
          <p:spPr>
            <a:xfrm>
              <a:off x="8951053" y="2948578"/>
              <a:ext cx="3003259" cy="1028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040"/>
                </a:lnSpc>
              </a:pPr>
              <a:r>
                <a:rPr lang="da-DK" sz="1000" dirty="0"/>
                <a:t>Længerevarende døgntilbud (SEL §108)</a:t>
              </a:r>
            </a:p>
            <a:p>
              <a:pPr>
                <a:lnSpc>
                  <a:spcPts val="1040"/>
                </a:lnSpc>
              </a:pPr>
              <a:endParaRPr lang="da-DK" sz="1000" dirty="0"/>
            </a:p>
            <a:p>
              <a:pPr>
                <a:lnSpc>
                  <a:spcPts val="1040"/>
                </a:lnSpc>
              </a:pPr>
              <a:r>
                <a:rPr lang="da-DK" sz="1000" dirty="0"/>
                <a:t>Midlertidig døgntilbud (SEL §107)</a:t>
              </a:r>
            </a:p>
            <a:p>
              <a:pPr>
                <a:lnSpc>
                  <a:spcPts val="1040"/>
                </a:lnSpc>
              </a:pPr>
              <a:endParaRPr lang="da-DK" sz="1000" dirty="0"/>
            </a:p>
            <a:p>
              <a:pPr>
                <a:lnSpc>
                  <a:spcPts val="1060"/>
                </a:lnSpc>
              </a:pPr>
              <a:r>
                <a:rPr lang="da-DK" sz="1000" dirty="0"/>
                <a:t>Bostøtte på alment botilbud (SEL §85/ABL §105)</a:t>
              </a:r>
            </a:p>
            <a:p>
              <a:pPr>
                <a:lnSpc>
                  <a:spcPts val="1060"/>
                </a:lnSpc>
              </a:pPr>
              <a:endParaRPr lang="da-DK" sz="1000" dirty="0"/>
            </a:p>
            <a:p>
              <a:pPr>
                <a:lnSpc>
                  <a:spcPts val="1040"/>
                </a:lnSpc>
              </a:pPr>
              <a:r>
                <a:rPr lang="da-DK" sz="1000" dirty="0"/>
                <a:t>Bostøtte i eget hjem (SEL §85)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3017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e 15">
            <a:extLst>
              <a:ext uri="{FF2B5EF4-FFF2-40B4-BE49-F238E27FC236}">
                <a16:creationId xmlns:a16="http://schemas.microsoft.com/office/drawing/2014/main" id="{1647329F-19D6-464F-9657-E5FC79EAB8A8}"/>
              </a:ext>
            </a:extLst>
          </p:cNvPr>
          <p:cNvGrpSpPr/>
          <p:nvPr/>
        </p:nvGrpSpPr>
        <p:grpSpPr>
          <a:xfrm>
            <a:off x="843433" y="2373284"/>
            <a:ext cx="7906242" cy="3061912"/>
            <a:chOff x="977198" y="2456007"/>
            <a:chExt cx="7906242" cy="3061912"/>
          </a:xfrm>
        </p:grpSpPr>
        <p:pic>
          <p:nvPicPr>
            <p:cNvPr id="7" name="Billed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7198" y="2456007"/>
              <a:ext cx="7906242" cy="3061912"/>
            </a:xfrm>
            <a:prstGeom prst="rect">
              <a:avLst/>
            </a:prstGeom>
          </p:spPr>
        </p:pic>
        <p:pic>
          <p:nvPicPr>
            <p:cNvPr id="3" name="Billede 2">
              <a:extLst>
                <a:ext uri="{FF2B5EF4-FFF2-40B4-BE49-F238E27FC236}">
                  <a16:creationId xmlns:a16="http://schemas.microsoft.com/office/drawing/2014/main" id="{17248557-E59A-4FC7-90BE-004F516920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2452" r="60163" b="80755"/>
            <a:stretch/>
          </p:blipFill>
          <p:spPr>
            <a:xfrm>
              <a:off x="6281076" y="5087824"/>
              <a:ext cx="1184495" cy="248679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4" name="Billede 3">
              <a:extLst>
                <a:ext uri="{FF2B5EF4-FFF2-40B4-BE49-F238E27FC236}">
                  <a16:creationId xmlns:a16="http://schemas.microsoft.com/office/drawing/2014/main" id="{3A6FC042-4100-45E5-81F9-C3C114BA56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455" t="31993" r="58056" b="51360"/>
            <a:stretch/>
          </p:blipFill>
          <p:spPr>
            <a:xfrm>
              <a:off x="4930319" y="5037481"/>
              <a:ext cx="1184496" cy="284166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5" name="Billede 4">
              <a:extLst>
                <a:ext uri="{FF2B5EF4-FFF2-40B4-BE49-F238E27FC236}">
                  <a16:creationId xmlns:a16="http://schemas.microsoft.com/office/drawing/2014/main" id="{4CF3F404-DE94-4042-A92B-03F52475D17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53717" r="44414" b="29636"/>
            <a:stretch/>
          </p:blipFill>
          <p:spPr>
            <a:xfrm>
              <a:off x="3261938" y="5027170"/>
              <a:ext cx="1667314" cy="284166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15" name="Billede 14">
              <a:extLst>
                <a:ext uri="{FF2B5EF4-FFF2-40B4-BE49-F238E27FC236}">
                  <a16:creationId xmlns:a16="http://schemas.microsoft.com/office/drawing/2014/main" id="{5DCF9CA4-EFFF-4AD3-8E5A-9AFB72ED91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t="77460" r="68131" b="5893"/>
            <a:stretch/>
          </p:blipFill>
          <p:spPr>
            <a:xfrm>
              <a:off x="2095375" y="5037481"/>
              <a:ext cx="957849" cy="284166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11" name="Titel 1">
            <a:extLst>
              <a:ext uri="{FF2B5EF4-FFF2-40B4-BE49-F238E27FC236}">
                <a16:creationId xmlns:a16="http://schemas.microsoft.com/office/drawing/2014/main" id="{09CE7E50-738E-4EC2-B82B-38A4626F47BE}"/>
              </a:ext>
            </a:extLst>
          </p:cNvPr>
          <p:cNvSpPr txBox="1">
            <a:spLocks/>
          </p:cNvSpPr>
          <p:nvPr/>
        </p:nvSpPr>
        <p:spPr>
          <a:xfrm>
            <a:off x="1172882" y="10477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4000"/>
              </a:lnSpc>
            </a:pPr>
            <a:r>
              <a:rPr lang="da-DK" sz="3200" dirty="0"/>
              <a:t>Tilgang af nye modtagere på socialområdet i 2018 sammenlignet med 2015</a:t>
            </a:r>
          </a:p>
          <a:p>
            <a:pPr>
              <a:lnSpc>
                <a:spcPct val="104000"/>
              </a:lnSpc>
            </a:pPr>
            <a:r>
              <a:rPr lang="da-DK" sz="1600" dirty="0"/>
              <a:t>Kilde: KL’s partnerskabsprojekt</a:t>
            </a:r>
          </a:p>
          <a:p>
            <a:pPr>
              <a:lnSpc>
                <a:spcPct val="104000"/>
              </a:lnSpc>
            </a:pPr>
            <a:endParaRPr lang="da-DK" sz="3200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8820B86-F71C-46EC-8D56-144D6D0146DE}"/>
              </a:ext>
            </a:extLst>
          </p:cNvPr>
          <p:cNvSpPr/>
          <p:nvPr/>
        </p:nvSpPr>
        <p:spPr>
          <a:xfrm>
            <a:off x="8556771" y="1865208"/>
            <a:ext cx="3389852" cy="41161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500" dirty="0">
                <a:solidFill>
                  <a:schemeClr val="tx1"/>
                </a:solidFill>
              </a:rPr>
              <a:t>Data viser følgende for 2018 sammenlignet med 2015: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tx1"/>
                </a:solidFill>
              </a:rPr>
              <a:t>Der er siden 2015 kommet 4.925 nye modtagere på det kommunale socialområde på landsplan svarende til ca. 8% flere ydelsesmodtagere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tx1"/>
                </a:solidFill>
              </a:rPr>
              <a:t>Stigningen ses især i forhold til borgere der modtager bostøtte (i alt over 4800 nye borgere som får bostøtte).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500" dirty="0">
                <a:solidFill>
                  <a:schemeClr val="tx1"/>
                </a:solidFill>
              </a:rPr>
              <a:t>Der ses et fald i borgere som modtager længerevarende døgntilbud og modsat en stigning i borgere der modtager midlertidige døgntilbud.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88F879E2-C338-453B-A596-7D0B45291623}"/>
              </a:ext>
            </a:extLst>
          </p:cNvPr>
          <p:cNvSpPr txBox="1"/>
          <p:nvPr/>
        </p:nvSpPr>
        <p:spPr>
          <a:xfrm>
            <a:off x="6241409" y="4597167"/>
            <a:ext cx="5788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/>
              <a:t>-8,7 %</a:t>
            </a:r>
          </a:p>
        </p:txBody>
      </p:sp>
    </p:spTree>
    <p:extLst>
      <p:ext uri="{BB962C8B-B14F-4D97-AF65-F5344CB8AC3E}">
        <p14:creationId xmlns:p14="http://schemas.microsoft.com/office/powerpoint/2010/main" val="4199928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34108" y="85277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a-DK" sz="3600" dirty="0"/>
              <a:t>Tilgang af nye ydelsesmodtagere på socialområdet i perioden 2015-2018</a:t>
            </a:r>
            <a:br>
              <a:rPr lang="da-DK" sz="3600" dirty="0"/>
            </a:br>
            <a:r>
              <a:rPr lang="da-DK" sz="1800" dirty="0"/>
              <a:t>Kilde: KL’s partnerskabsprojekt</a:t>
            </a:r>
            <a:br>
              <a:rPr lang="da-DK" sz="3600" dirty="0"/>
            </a:br>
            <a:endParaRPr lang="da-DK" sz="3600" dirty="0"/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3"/>
          <a:srcRect l="2849"/>
          <a:stretch/>
        </p:blipFill>
        <p:spPr>
          <a:xfrm>
            <a:off x="1034108" y="2717786"/>
            <a:ext cx="7580502" cy="2840285"/>
          </a:xfrm>
          <a:prstGeom prst="rect">
            <a:avLst/>
          </a:prstGeom>
        </p:spPr>
      </p:pic>
      <p:sp>
        <p:nvSpPr>
          <p:cNvPr id="6" name="Tekstfelt 5"/>
          <p:cNvSpPr txBox="1"/>
          <p:nvPr/>
        </p:nvSpPr>
        <p:spPr>
          <a:xfrm rot="20370569" flipH="1">
            <a:off x="4416783" y="2916417"/>
            <a:ext cx="2762043" cy="256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600" dirty="0">
                <a:solidFill>
                  <a:schemeClr val="accent6"/>
                </a:solidFill>
              </a:rPr>
              <a:t>4.000 helårsmodtagere</a:t>
            </a:r>
          </a:p>
        </p:txBody>
      </p:sp>
      <p:sp>
        <p:nvSpPr>
          <p:cNvPr id="10" name="Tekstfelt 9"/>
          <p:cNvSpPr txBox="1"/>
          <p:nvPr/>
        </p:nvSpPr>
        <p:spPr>
          <a:xfrm rot="21374788" flipH="1">
            <a:off x="4736813" y="3853124"/>
            <a:ext cx="2393645" cy="256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600" dirty="0">
                <a:solidFill>
                  <a:srgbClr val="003B7A"/>
                </a:solidFill>
              </a:rPr>
              <a:t>1.000 helårsmodtagere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AE01697E-2CC0-45FB-9D33-E445063B6263}"/>
              </a:ext>
            </a:extLst>
          </p:cNvPr>
          <p:cNvSpPr/>
          <p:nvPr/>
        </p:nvSpPr>
        <p:spPr>
          <a:xfrm>
            <a:off x="8614610" y="2178333"/>
            <a:ext cx="3212069" cy="33571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perioden 2015-2018:</a:t>
            </a:r>
          </a:p>
          <a:p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En estimeret aktivitetsstigning på ca. 5.000 helårsmodtagere.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4 ud af 5 nytilkomne ydelsesmodtagere  i perioden havde en psykiatrisk diagnose, hvorfor 80% af stigningen kan tilskrives borgere med psykiatriske diagnoser.</a:t>
            </a:r>
          </a:p>
          <a:p>
            <a:endParaRPr lang="da-DK" sz="1300" dirty="0">
              <a:solidFill>
                <a:schemeClr val="tx1"/>
              </a:solidFill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89C5B996-9766-48F9-A062-65C5CB62CFE5}"/>
              </a:ext>
            </a:extLst>
          </p:cNvPr>
          <p:cNvSpPr txBox="1"/>
          <p:nvPr/>
        </p:nvSpPr>
        <p:spPr>
          <a:xfrm rot="16200000">
            <a:off x="216969" y="3524731"/>
            <a:ext cx="14475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/>
              <a:t>Indeks</a:t>
            </a:r>
          </a:p>
        </p:txBody>
      </p:sp>
    </p:spTree>
    <p:extLst>
      <p:ext uri="{BB962C8B-B14F-4D97-AF65-F5344CB8AC3E}">
        <p14:creationId xmlns:p14="http://schemas.microsoft.com/office/powerpoint/2010/main" val="911487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72954" y="798262"/>
            <a:ext cx="10515600" cy="1325563"/>
          </a:xfrm>
        </p:spPr>
        <p:txBody>
          <a:bodyPr>
            <a:noAutofit/>
          </a:bodyPr>
          <a:lstStyle/>
          <a:p>
            <a:r>
              <a:rPr lang="da-DK" sz="3200" dirty="0"/>
              <a:t>Udvikling af indsatsmodtagere på socialområdet  med psykiske udfordringer</a:t>
            </a:r>
            <a:br>
              <a:rPr lang="da-DK" sz="3200" dirty="0"/>
            </a:br>
            <a:r>
              <a:rPr lang="da-DK" sz="1600" dirty="0"/>
              <a:t>Kilde: KL’s partnerskabsprojekt</a:t>
            </a:r>
            <a:br>
              <a:rPr lang="da-DK" sz="3200" dirty="0"/>
            </a:br>
            <a:endParaRPr lang="da-DK" sz="3200" dirty="0"/>
          </a:p>
        </p:txBody>
      </p:sp>
      <p:sp>
        <p:nvSpPr>
          <p:cNvPr id="5" name="Tekstfelt 4"/>
          <p:cNvSpPr txBox="1"/>
          <p:nvPr/>
        </p:nvSpPr>
        <p:spPr>
          <a:xfrm>
            <a:off x="1079515" y="2429494"/>
            <a:ext cx="918326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400" b="1" dirty="0">
                <a:solidFill>
                  <a:schemeClr val="bg2">
                    <a:lumMod val="25000"/>
                  </a:schemeClr>
                </a:solidFill>
              </a:rPr>
              <a:t>Antal helårsmodtagere med min. én psykiatrisk diagnose</a:t>
            </a:r>
          </a:p>
        </p:txBody>
      </p:sp>
      <p:pic>
        <p:nvPicPr>
          <p:cNvPr id="13" name="Billed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438" y="2709239"/>
            <a:ext cx="7756050" cy="2821105"/>
          </a:xfrm>
          <a:prstGeom prst="rect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B176CDAC-BF02-4BD2-BF90-A17A2F24C27C}"/>
              </a:ext>
            </a:extLst>
          </p:cNvPr>
          <p:cNvSpPr/>
          <p:nvPr/>
        </p:nvSpPr>
        <p:spPr>
          <a:xfrm>
            <a:off x="8961120" y="1973178"/>
            <a:ext cx="2959636" cy="39494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perioden 2015-2018:</a:t>
            </a:r>
          </a:p>
          <a:p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Antallet af indsatsmodtagere med psykiatriske diagnoser er stigende.</a:t>
            </a:r>
          </a:p>
          <a:p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Andelen af indsatsmodtagere på det kommunale socialområde, som har psykiatriske diagnoser på landsplan er steget fra 54,8% til 56,7%.</a:t>
            </a:r>
          </a:p>
          <a:p>
            <a:endParaRPr lang="da-DK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98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222EBE2C-5BDA-4EB6-8310-B80790C6E0C6}"/>
              </a:ext>
            </a:extLst>
          </p:cNvPr>
          <p:cNvCxnSpPr/>
          <p:nvPr/>
        </p:nvCxnSpPr>
        <p:spPr>
          <a:xfrm>
            <a:off x="1216404" y="4639112"/>
            <a:ext cx="1013390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lede 6">
            <a:extLst>
              <a:ext uri="{FF2B5EF4-FFF2-40B4-BE49-F238E27FC236}">
                <a16:creationId xmlns:a16="http://schemas.microsoft.com/office/drawing/2014/main" id="{B9635004-4435-4A36-A1FB-2162766C34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15" r="691"/>
          <a:stretch/>
        </p:blipFill>
        <p:spPr>
          <a:xfrm>
            <a:off x="7608814" y="1913950"/>
            <a:ext cx="4583185" cy="50215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501DA08-9278-42B1-AD21-FD9E2B162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371" y="2669553"/>
            <a:ext cx="7256476" cy="1342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BESKÆFTIGELSESOMRÅDET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69B3C27-1B94-4718-8A36-07C2357CC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6404" y="4280755"/>
            <a:ext cx="5743226" cy="18935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algn="l"/>
            <a:r>
              <a:rPr lang="en-US" sz="1600" i="1" dirty="0" err="1">
                <a:solidFill>
                  <a:prstClr val="black"/>
                </a:solidFill>
              </a:rPr>
              <a:t>På</a:t>
            </a:r>
            <a:r>
              <a:rPr lang="en-US" sz="1600" i="1" dirty="0">
                <a:solidFill>
                  <a:prstClr val="black"/>
                </a:solidFill>
              </a:rPr>
              <a:t> de </a:t>
            </a:r>
            <a:r>
              <a:rPr lang="en-US" sz="1600" i="1" dirty="0" err="1">
                <a:solidFill>
                  <a:prstClr val="black"/>
                </a:solidFill>
              </a:rPr>
              <a:t>næste</a:t>
            </a:r>
            <a:r>
              <a:rPr lang="en-US" sz="1600" i="1" dirty="0">
                <a:solidFill>
                  <a:prstClr val="black"/>
                </a:solidFill>
              </a:rPr>
              <a:t> sider </a:t>
            </a:r>
            <a:r>
              <a:rPr lang="en-US" sz="1600" i="1" dirty="0" err="1">
                <a:solidFill>
                  <a:prstClr val="black"/>
                </a:solidFill>
              </a:rPr>
              <a:t>fremgår</a:t>
            </a:r>
            <a:r>
              <a:rPr lang="en-US" sz="1600" i="1" dirty="0">
                <a:solidFill>
                  <a:prstClr val="black"/>
                </a:solidFill>
              </a:rPr>
              <a:t> data </a:t>
            </a:r>
            <a:r>
              <a:rPr lang="en-US" sz="1600" i="1" dirty="0" err="1">
                <a:solidFill>
                  <a:prstClr val="black"/>
                </a:solidFill>
              </a:rPr>
              <a:t>vedr</a:t>
            </a:r>
            <a:r>
              <a:rPr lang="en-US" sz="1600" i="1" dirty="0">
                <a:solidFill>
                  <a:prstClr val="black"/>
                </a:solidFill>
              </a:rPr>
              <a:t>. </a:t>
            </a:r>
            <a:r>
              <a:rPr lang="en-US" sz="1600" i="1" dirty="0" err="1">
                <a:solidFill>
                  <a:prstClr val="black"/>
                </a:solidFill>
              </a:rPr>
              <a:t>beskæftigelsesområdet</a:t>
            </a:r>
            <a:endParaRPr lang="en-US" sz="1600" i="1" dirty="0">
              <a:solidFill>
                <a:prstClr val="black"/>
              </a:solidFill>
            </a:endParaRPr>
          </a:p>
          <a:p>
            <a:pPr lvl="0" algn="l"/>
            <a:endParaRPr lang="da-DK" sz="1200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975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39E4B0-A964-473B-8133-D5F8BA4E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198" y="45127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a-DK" sz="3200" dirty="0"/>
              <a:t>Tilknytning til arbejdsmarkedet/uddannelse ift. borgere med og uden psykiatriske diagnoser</a:t>
            </a:r>
            <a:br>
              <a:rPr lang="da-DK" sz="3200" dirty="0"/>
            </a:br>
            <a:r>
              <a:rPr lang="da-DK" sz="1800" dirty="0"/>
              <a:t>Kilde: ”Udvikling i beskæftigelse blandt psykiatriske patienter”, KL Analyse 2017</a:t>
            </a:r>
            <a:br>
              <a:rPr lang="da-DK" sz="3200" dirty="0"/>
            </a:br>
            <a:endParaRPr lang="da-DK" sz="320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6556CF5-936E-43F2-9D9B-9789D1F300B3}"/>
              </a:ext>
            </a:extLst>
          </p:cNvPr>
          <p:cNvSpPr/>
          <p:nvPr/>
        </p:nvSpPr>
        <p:spPr>
          <a:xfrm>
            <a:off x="7467316" y="2236320"/>
            <a:ext cx="4262064" cy="27480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>
              <a:solidFill>
                <a:schemeClr val="tx1"/>
              </a:solidFill>
            </a:endParaRPr>
          </a:p>
          <a:p>
            <a:r>
              <a:rPr lang="da-DK" sz="1600" dirty="0">
                <a:solidFill>
                  <a:schemeClr val="tx1"/>
                </a:solidFill>
              </a:rPr>
              <a:t>Data viser, 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Psykiatriske patienter generelt har en langt løsere tilknytning til arbejdsmarkedet end øvrige borgere.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 Udviklingen i andelen af borgere med psykiatriske diagnoser der er i beskæftigelse/under uddannelse har været stigende fra 2010-2015. </a:t>
            </a:r>
          </a:p>
          <a:p>
            <a:endParaRPr lang="da-DK" sz="1300" dirty="0">
              <a:solidFill>
                <a:schemeClr val="tx1"/>
              </a:solidFill>
            </a:endParaRPr>
          </a:p>
          <a:p>
            <a:endParaRPr lang="da-DK" sz="1300" dirty="0">
              <a:solidFill>
                <a:schemeClr val="tx1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1171E918-D62F-4181-B15E-839772568B4D}"/>
              </a:ext>
            </a:extLst>
          </p:cNvPr>
          <p:cNvSpPr txBox="1"/>
          <p:nvPr/>
        </p:nvSpPr>
        <p:spPr>
          <a:xfrm>
            <a:off x="761198" y="6219906"/>
            <a:ext cx="7988166" cy="6340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000" i="1" dirty="0"/>
              <a:t>Noter: </a:t>
            </a:r>
          </a:p>
          <a:p>
            <a:pPr>
              <a:lnSpc>
                <a:spcPct val="104000"/>
              </a:lnSpc>
            </a:pPr>
            <a:r>
              <a:rPr lang="da-DK" sz="1000" i="1" dirty="0"/>
              <a:t>- Borgere i beskæftigelse gælder også personer i fleksjob</a:t>
            </a:r>
          </a:p>
          <a:p>
            <a:pPr>
              <a:lnSpc>
                <a:spcPct val="104000"/>
              </a:lnSpc>
            </a:pPr>
            <a:r>
              <a:rPr lang="da-DK" sz="1000" i="1" dirty="0"/>
              <a:t>- Dataene gælder borgere i alderen 18-64 år, og tallene er aldersstandardiserede med aldersfordelingen i hele befolkningen af 18-64 årige i 2015, som standardpopulation for at tage højde for overvægten af unge i gruppen af psykiatriske </a:t>
            </a:r>
            <a:r>
              <a:rPr lang="da-DK" sz="1000" i="1" dirty="0" err="1"/>
              <a:t>patianter</a:t>
            </a:r>
            <a:r>
              <a:rPr lang="da-DK" sz="1000" i="1" dirty="0"/>
              <a:t> i forhold til den øvrige befolkning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7E559F44-8DD8-4652-870B-5340E9FB65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33" t="25863" r="11754" b="8287"/>
          <a:stretch/>
        </p:blipFill>
        <p:spPr>
          <a:xfrm>
            <a:off x="1042274" y="3323516"/>
            <a:ext cx="4981021" cy="1396922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0DEA6DD2-A1F0-49D1-962E-EAF8FD37CB1B}"/>
              </a:ext>
            </a:extLst>
          </p:cNvPr>
          <p:cNvSpPr txBox="1"/>
          <p:nvPr/>
        </p:nvSpPr>
        <p:spPr>
          <a:xfrm>
            <a:off x="926890" y="2444790"/>
            <a:ext cx="4769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Andel af borgere i beskæftigelse eller under uddannelse i 2010 og 2015</a:t>
            </a:r>
          </a:p>
        </p:txBody>
      </p:sp>
    </p:spTree>
    <p:extLst>
      <p:ext uri="{BB962C8B-B14F-4D97-AF65-F5344CB8AC3E}">
        <p14:creationId xmlns:p14="http://schemas.microsoft.com/office/powerpoint/2010/main" val="217217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BC8B951B-71A4-4106-A42C-A6BC98772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198150"/>
              </p:ext>
            </p:extLst>
          </p:nvPr>
        </p:nvGraphicFramePr>
        <p:xfrm>
          <a:off x="950054" y="1645207"/>
          <a:ext cx="8077200" cy="1805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59725594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997317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7483887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5492888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6176867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70084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65471657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0960879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979015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9863822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6597729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4199835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969946860"/>
                    </a:ext>
                  </a:extLst>
                </a:gridCol>
              </a:tblGrid>
              <a:tr h="0">
                <a:tc gridSpan="13">
                  <a:txBody>
                    <a:bodyPr/>
                    <a:lstStyle/>
                    <a:p>
                      <a:pPr algn="ctr" rtl="0" fontAlgn="ctr"/>
                      <a:r>
                        <a:rPr lang="da-DK" sz="1400" u="none" strike="noStrike" dirty="0">
                          <a:effectLst/>
                        </a:rPr>
                        <a:t>Demografisk udvikling i Region Nordjylland</a:t>
                      </a:r>
                    </a:p>
                    <a:p>
                      <a:pPr algn="ctr" rtl="0" fontAlgn="ctr"/>
                      <a:endParaRPr lang="da-DK" sz="1200" u="none" strike="noStrike" dirty="0">
                        <a:effectLst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87299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Alder</a:t>
                      </a:r>
                      <a:endParaRPr lang="da-DK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2013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2014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2015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2016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2017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2018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2019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2020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2021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2022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2023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Ændring 2013-2023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7778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da-DK" sz="1100" u="none" strike="noStrike">
                          <a:effectLst/>
                        </a:rPr>
                        <a:t>0 - 17 år</a:t>
                      </a:r>
                      <a:endParaRPr lang="da-DK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118.844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117.065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116.341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115.174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114.493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 dirty="0">
                          <a:effectLst/>
                        </a:rPr>
                        <a:t>113.928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113.646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113.174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112.772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112.540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112.337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-5%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69398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da-DK" sz="1100" u="none" strike="noStrike">
                          <a:effectLst/>
                        </a:rPr>
                        <a:t>18-64 år</a:t>
                      </a:r>
                      <a:endParaRPr lang="da-DK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348.212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348.436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349.356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350.198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350.185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 dirty="0">
                          <a:effectLst/>
                        </a:rPr>
                        <a:t>349.673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349.901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348.950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347.986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346.796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345.824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-1%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383588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da-DK" sz="1100" u="none" strike="noStrike">
                          <a:effectLst/>
                        </a:rPr>
                        <a:t>65-79 år</a:t>
                      </a:r>
                      <a:endParaRPr lang="da-DK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86.132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88.517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89.497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92.414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93.951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95.710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96.261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97.681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98.927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100.157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100.893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17%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82974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da-DK" sz="1100" u="none" strike="noStrike">
                          <a:effectLst/>
                        </a:rPr>
                        <a:t>80+ år</a:t>
                      </a:r>
                      <a:endParaRPr lang="da-DK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26.676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27.322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27.438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28.318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28.982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29.577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29.947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30.648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31.515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32.497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33.829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27%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01428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da-DK" sz="1100" u="none" strike="noStrike">
                          <a:effectLst/>
                        </a:rPr>
                        <a:t>I alt </a:t>
                      </a:r>
                      <a:endParaRPr lang="da-DK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579.864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581.340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582.632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586.104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587.611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588.888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589.755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590.453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1.183.190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>
                          <a:effectLst/>
                        </a:rPr>
                        <a:t>591.990</a:t>
                      </a:r>
                      <a:endParaRPr lang="da-DK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 dirty="0">
                          <a:effectLst/>
                        </a:rPr>
                        <a:t>592.883</a:t>
                      </a:r>
                      <a:endParaRPr lang="da-DK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a-DK" sz="1100" u="none" strike="noStrike" dirty="0">
                          <a:effectLst/>
                        </a:rPr>
                        <a:t>2%</a:t>
                      </a:r>
                      <a:endParaRPr lang="da-DK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33023336"/>
                  </a:ext>
                </a:extLst>
              </a:tr>
            </a:tbl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634B4391-25D2-4C41-BE18-5ED5107C5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dirty="0"/>
              <a:t>Demografisk udvikling 2013-2023</a:t>
            </a:r>
            <a:br>
              <a:rPr lang="da-DK" dirty="0"/>
            </a:br>
            <a:r>
              <a:rPr lang="da-DK" sz="1600" dirty="0"/>
              <a:t>Kilde: Danmarks Statistik</a:t>
            </a:r>
            <a:endParaRPr lang="da-DK" sz="180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FCBBF78F-15B8-4BCF-A5F2-71861E46545B}"/>
              </a:ext>
            </a:extLst>
          </p:cNvPr>
          <p:cNvSpPr/>
          <p:nvPr/>
        </p:nvSpPr>
        <p:spPr>
          <a:xfrm>
            <a:off x="838200" y="4473377"/>
            <a:ext cx="5797492" cy="19795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dirty="0">
              <a:solidFill>
                <a:schemeClr val="tx1"/>
              </a:solidFill>
            </a:endParaRPr>
          </a:p>
          <a:p>
            <a:r>
              <a:rPr lang="da-DK" sz="1600" dirty="0">
                <a:solidFill>
                  <a:schemeClr val="tx1"/>
                </a:solidFill>
              </a:rPr>
              <a:t>Data viser bl.a. følgende: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Et fald på 5 % i antallet af børn og unge under 18 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Næsten uændret antal borgere i den erhvervsaktive alder 18-64 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En stigning på henholdsvis 17 % og 27 % i antallet af ældre indenfor hhv. aldersgruppen 65-79 år og 80+ år.</a:t>
            </a:r>
          </a:p>
          <a:p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9" name="Rektangel 8"/>
          <p:cNvSpPr/>
          <p:nvPr/>
        </p:nvSpPr>
        <p:spPr>
          <a:xfrm>
            <a:off x="950054" y="2441195"/>
            <a:ext cx="8077200" cy="23339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/>
          <p:cNvSpPr/>
          <p:nvPr/>
        </p:nvSpPr>
        <p:spPr>
          <a:xfrm>
            <a:off x="950054" y="2863574"/>
            <a:ext cx="8077196" cy="176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Rektangel 13"/>
          <p:cNvSpPr/>
          <p:nvPr/>
        </p:nvSpPr>
        <p:spPr>
          <a:xfrm>
            <a:off x="950054" y="3040520"/>
            <a:ext cx="8077196" cy="1889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106D309E-5F01-409A-B786-1B0FDBFEE6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4666337"/>
              </p:ext>
            </p:extLst>
          </p:nvPr>
        </p:nvGraphicFramePr>
        <p:xfrm>
          <a:off x="6702023" y="3565315"/>
          <a:ext cx="4986162" cy="292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kstfelt 3">
            <a:extLst>
              <a:ext uri="{FF2B5EF4-FFF2-40B4-BE49-F238E27FC236}">
                <a16:creationId xmlns:a16="http://schemas.microsoft.com/office/drawing/2014/main" id="{BA47953A-4EA5-44D4-939D-1D828B4285D3}"/>
              </a:ext>
            </a:extLst>
          </p:cNvPr>
          <p:cNvSpPr txBox="1"/>
          <p:nvPr/>
        </p:nvSpPr>
        <p:spPr>
          <a:xfrm>
            <a:off x="950054" y="3565315"/>
            <a:ext cx="39175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i="1" dirty="0"/>
              <a:t>Udviklingen fra 2019-2023 er fremskrevne data</a:t>
            </a:r>
          </a:p>
        </p:txBody>
      </p:sp>
    </p:spTree>
    <p:extLst>
      <p:ext uri="{BB962C8B-B14F-4D97-AF65-F5344CB8AC3E}">
        <p14:creationId xmlns:p14="http://schemas.microsoft.com/office/powerpoint/2010/main" val="24175422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39E4B0-A964-473B-8133-D5F8BA4E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198" y="45127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a-DK" sz="3600" dirty="0"/>
              <a:t>Tilknytningen til arbejdsmarkedet i 2015 for borgere med og uden psykiatriske lidelser</a:t>
            </a:r>
            <a:br>
              <a:rPr lang="da-DK" dirty="0"/>
            </a:br>
            <a:r>
              <a:rPr lang="da-DK" sz="1800" dirty="0"/>
              <a:t>Kilde: ”Udvikling i beskæftigelse blandt psykiatriske patienter”, KL Analyse 2017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6556CF5-936E-43F2-9D9B-9789D1F300B3}"/>
              </a:ext>
            </a:extLst>
          </p:cNvPr>
          <p:cNvSpPr/>
          <p:nvPr/>
        </p:nvSpPr>
        <p:spPr>
          <a:xfrm>
            <a:off x="7709835" y="2533971"/>
            <a:ext cx="3984859" cy="2727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3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300" dirty="0">
              <a:solidFill>
                <a:schemeClr val="tx1"/>
              </a:solidFill>
            </a:endParaRPr>
          </a:p>
          <a:p>
            <a:r>
              <a:rPr lang="da-DK" sz="1600" dirty="0">
                <a:solidFill>
                  <a:schemeClr val="tx1"/>
                </a:solidFill>
              </a:rPr>
              <a:t>Data viser, at i 2015 var: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ca. 25 % af borgere med psykiatriske diagnoser varigt udenfor arbejdsmarkedet.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ca. 40 % af borgere med psykiatriske diagnoser midlertidigt udenfor arbejdsmarkedet. Der er altså for en stor gruppe borgere potentiale for fremtidig tilknytning til arbejdsmarkedet.</a:t>
            </a:r>
          </a:p>
          <a:p>
            <a:endParaRPr lang="da-DK" sz="1300" dirty="0">
              <a:solidFill>
                <a:schemeClr val="tx1"/>
              </a:solidFill>
            </a:endParaRPr>
          </a:p>
          <a:p>
            <a:endParaRPr lang="da-DK" sz="1300" dirty="0">
              <a:solidFill>
                <a:schemeClr val="tx1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1171E918-D62F-4181-B15E-839772568B4D}"/>
              </a:ext>
            </a:extLst>
          </p:cNvPr>
          <p:cNvSpPr txBox="1"/>
          <p:nvPr/>
        </p:nvSpPr>
        <p:spPr>
          <a:xfrm>
            <a:off x="761198" y="6018899"/>
            <a:ext cx="7988166" cy="6340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000" i="1" dirty="0"/>
              <a:t>Noter: </a:t>
            </a:r>
          </a:p>
          <a:p>
            <a:pPr>
              <a:lnSpc>
                <a:spcPct val="104000"/>
              </a:lnSpc>
            </a:pPr>
            <a:r>
              <a:rPr lang="da-DK" sz="1000" i="1" dirty="0"/>
              <a:t>- Borgere i beskæftigelse gælder også personer i fleksjob</a:t>
            </a:r>
          </a:p>
          <a:p>
            <a:pPr>
              <a:lnSpc>
                <a:spcPct val="104000"/>
              </a:lnSpc>
            </a:pPr>
            <a:r>
              <a:rPr lang="da-DK" sz="1000" i="1" dirty="0"/>
              <a:t>- Dataene gælder borgere i alderen 18-64 år, og tallene er aldersstandardiserede med aldersfordelingen i hele befolkningen af 18-64 årige i 2015, som standardpopulation for at tage højde for overvægten af unge i gruppen af psykiatriske patienter i forhold til den øvrige befolkning</a:t>
            </a:r>
          </a:p>
        </p:txBody>
      </p:sp>
      <p:pic>
        <p:nvPicPr>
          <p:cNvPr id="15" name="Pladsholder til indhold 3">
            <a:extLst>
              <a:ext uri="{FF2B5EF4-FFF2-40B4-BE49-F238E27FC236}">
                <a16:creationId xmlns:a16="http://schemas.microsoft.com/office/drawing/2014/main" id="{B792BA77-658A-49C7-82CD-B115A27B3C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1522"/>
          <a:stretch/>
        </p:blipFill>
        <p:spPr>
          <a:xfrm>
            <a:off x="749179" y="2333047"/>
            <a:ext cx="5556791" cy="3129642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3756A259-20AA-47B4-AF69-9EA3FC298CA5}"/>
              </a:ext>
            </a:extLst>
          </p:cNvPr>
          <p:cNvSpPr/>
          <p:nvPr/>
        </p:nvSpPr>
        <p:spPr>
          <a:xfrm>
            <a:off x="791496" y="2072649"/>
            <a:ext cx="618824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400" b="1" dirty="0">
                <a:solidFill>
                  <a:schemeClr val="bg2">
                    <a:lumMod val="25000"/>
                  </a:schemeClr>
                </a:solidFill>
              </a:rPr>
              <a:t>Andel af borgere på forskellige typer beskæftigelse, ledighed mv. i 2015</a:t>
            </a:r>
          </a:p>
        </p:txBody>
      </p:sp>
    </p:spTree>
    <p:extLst>
      <p:ext uri="{BB962C8B-B14F-4D97-AF65-F5344CB8AC3E}">
        <p14:creationId xmlns:p14="http://schemas.microsoft.com/office/powerpoint/2010/main" val="1716218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2AC403-1CF9-4066-ABB8-E842B7F25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da-DK" dirty="0"/>
            </a:br>
            <a:endParaRPr lang="da-DK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8D380C14-B36A-4550-95B7-A0732FDADA4D}"/>
              </a:ext>
            </a:extLst>
          </p:cNvPr>
          <p:cNvSpPr/>
          <p:nvPr/>
        </p:nvSpPr>
        <p:spPr>
          <a:xfrm>
            <a:off x="6383033" y="1799983"/>
            <a:ext cx="5694170" cy="17308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300" dirty="0">
              <a:solidFill>
                <a:schemeClr val="tx1"/>
              </a:solidFill>
            </a:endParaRPr>
          </a:p>
          <a:p>
            <a:endParaRPr lang="da-DK" sz="1300" dirty="0">
              <a:solidFill>
                <a:schemeClr val="tx1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8795396-3C43-41AC-AEF6-0C1531883DD4}"/>
              </a:ext>
            </a:extLst>
          </p:cNvPr>
          <p:cNvSpPr/>
          <p:nvPr/>
        </p:nvSpPr>
        <p:spPr>
          <a:xfrm>
            <a:off x="6383032" y="1780161"/>
            <a:ext cx="580896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400" dirty="0"/>
              <a:t>Data viser, 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/>
              <a:t>Andelen af psykiatriske patienter, der enten er i job (inkl. fleksjob) eller under uddannelse er fra 2010-2015 steget – også mere end for øvrige borgere.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/>
              <a:t>Stigningerne skyldes især, at andelen under uddannelse og andelen i fleksjob er steget markant (Bemærk: Reglerne vedr. fleksjob blev ændret i 2013, så det blev muligt at få fleksjob på kun få timer om ugen). </a:t>
            </a:r>
          </a:p>
        </p:txBody>
      </p:sp>
      <p:pic>
        <p:nvPicPr>
          <p:cNvPr id="8" name="Pladsholder til indhold 7">
            <a:extLst>
              <a:ext uri="{FF2B5EF4-FFF2-40B4-BE49-F238E27FC236}">
                <a16:creationId xmlns:a16="http://schemas.microsoft.com/office/drawing/2014/main" id="{42A13196-2B8A-4D06-9D38-B6F4B3F87A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1197" y="2754218"/>
            <a:ext cx="5621836" cy="3708673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490F7E03-A7AC-445F-BB3F-E261172CC8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7084" y="4047882"/>
            <a:ext cx="4107848" cy="2565933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7C2AD8A9-AE73-4E30-A379-E62405EF60F3}"/>
              </a:ext>
            </a:extLst>
          </p:cNvPr>
          <p:cNvSpPr txBox="1"/>
          <p:nvPr/>
        </p:nvSpPr>
        <p:spPr>
          <a:xfrm>
            <a:off x="7067084" y="3596043"/>
            <a:ext cx="4558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Relativ udvikling i andel beskæftigede/under uddannelse 2010-2015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13570DD2-D7A8-43DD-BBA0-01B01AA46E85}"/>
              </a:ext>
            </a:extLst>
          </p:cNvPr>
          <p:cNvSpPr txBox="1"/>
          <p:nvPr/>
        </p:nvSpPr>
        <p:spPr>
          <a:xfrm>
            <a:off x="761198" y="2030673"/>
            <a:ext cx="5621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Udvikling i tilknytning til arbejdsmarkedet fordelt på forskellige typer beskæftigelse/ledighed 2010-2015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2F47C630-82E2-4D6A-914A-06BA3ACBF2FE}"/>
              </a:ext>
            </a:extLst>
          </p:cNvPr>
          <p:cNvSpPr txBox="1">
            <a:spLocks/>
          </p:cNvSpPr>
          <p:nvPr/>
        </p:nvSpPr>
        <p:spPr>
          <a:xfrm>
            <a:off x="761197" y="463417"/>
            <a:ext cx="108821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800" dirty="0"/>
              <a:t>Udviklingen i </a:t>
            </a:r>
            <a:r>
              <a:rPr lang="da-DK" sz="4000" dirty="0"/>
              <a:t>tilknytning til arbejdsmarkedet/uddannelse </a:t>
            </a:r>
            <a:r>
              <a:rPr lang="da-DK" sz="3800" dirty="0"/>
              <a:t>fordelt på forskellige typer beskæftigelse/ledighed</a:t>
            </a:r>
          </a:p>
          <a:p>
            <a:r>
              <a:rPr lang="da-DK" sz="1700" dirty="0"/>
              <a:t>Kilde: ”Udvikling i beskæftigelse blandt psykiatriske patienter”, KL Analyse 2017</a:t>
            </a:r>
          </a:p>
        </p:txBody>
      </p:sp>
    </p:spTree>
    <p:extLst>
      <p:ext uri="{BB962C8B-B14F-4D97-AF65-F5344CB8AC3E}">
        <p14:creationId xmlns:p14="http://schemas.microsoft.com/office/powerpoint/2010/main" val="4193472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410B3D-652A-4831-BB5C-A382EC269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3600" dirty="0"/>
              <a:t>Fastholdelse af psykiatrisk syge i beskæftigelse – Nordjylland og landsplan</a:t>
            </a:r>
            <a:br>
              <a:rPr lang="da-DK" dirty="0"/>
            </a:br>
            <a:r>
              <a:rPr lang="da-DK" sz="1800" dirty="0"/>
              <a:t>Kilde: ”Nationale mål for Sundhedsvæsnet 2019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07EB91EC-585C-4432-85F0-3DC3FB8EA0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61" y="1781604"/>
            <a:ext cx="10593278" cy="2791215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6AA077E5-044B-4582-BA12-DBC370F8402C}"/>
              </a:ext>
            </a:extLst>
          </p:cNvPr>
          <p:cNvSpPr/>
          <p:nvPr/>
        </p:nvSpPr>
        <p:spPr>
          <a:xfrm>
            <a:off x="799360" y="5120639"/>
            <a:ext cx="10554439" cy="14534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300" dirty="0">
              <a:solidFill>
                <a:schemeClr val="tx1"/>
              </a:solidFill>
            </a:endParaRPr>
          </a:p>
          <a:p>
            <a:r>
              <a:rPr lang="da-DK" sz="1400" dirty="0">
                <a:solidFill>
                  <a:schemeClr val="tx1"/>
                </a:solidFill>
              </a:rPr>
              <a:t>Data viser, 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tx1"/>
                </a:solidFill>
              </a:rPr>
              <a:t>Andelen af beskæftigede borgere med </a:t>
            </a:r>
            <a:r>
              <a:rPr lang="da-DK" sz="1400" dirty="0" err="1">
                <a:solidFill>
                  <a:schemeClr val="tx1"/>
                </a:solidFill>
              </a:rPr>
              <a:t>nydiagnosticeret</a:t>
            </a:r>
            <a:r>
              <a:rPr lang="da-DK" sz="1400" dirty="0">
                <a:solidFill>
                  <a:schemeClr val="tx1"/>
                </a:solidFill>
              </a:rPr>
              <a:t> psykisk sygdom har været i positiv udvikling både for Nordjylland og hele landet (grøn prik). Nordjylland er lavere end landsgennemsnittet (rød prik)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tx1"/>
                </a:solidFill>
              </a:rPr>
              <a:t>Det er kun Hovedstaden, der ligger væsentligt over landsgennemsnittet (grøn prik) og Sjælland ligger ca. på landsgennemsnittet (gul prik)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tx1"/>
                </a:solidFill>
              </a:rPr>
              <a:t>Der har været en positiv udvikling for Nordjylland fra rapporterne fra 2017 (40,7%), 2018 (45,3%) til 2019 (56,4%). Til sammenligning har landsgennemsnittet udviklet sig fra 50,4% til 60,8%. Nordjylland har altså oplevet en relativt set stor forbedring. 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E04197DF-C6CD-4B68-A510-6C75A16F4AD5}"/>
              </a:ext>
            </a:extLst>
          </p:cNvPr>
          <p:cNvSpPr/>
          <p:nvPr/>
        </p:nvSpPr>
        <p:spPr>
          <a:xfrm>
            <a:off x="1811383" y="3937064"/>
            <a:ext cx="10162903" cy="26125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9" name="Lige pilforbindelse 8">
            <a:extLst>
              <a:ext uri="{FF2B5EF4-FFF2-40B4-BE49-F238E27FC236}">
                <a16:creationId xmlns:a16="http://schemas.microsoft.com/office/drawing/2014/main" id="{DDD3F2D5-576A-4971-954C-C17C96A583D3}"/>
              </a:ext>
            </a:extLst>
          </p:cNvPr>
          <p:cNvCxnSpPr>
            <a:cxnSpLocks/>
          </p:cNvCxnSpPr>
          <p:nvPr/>
        </p:nvCxnSpPr>
        <p:spPr>
          <a:xfrm flipV="1">
            <a:off x="1811383" y="4198321"/>
            <a:ext cx="5103223" cy="157289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92EFDCDC-922A-4A44-89B9-E82FA6B9C38D}"/>
              </a:ext>
            </a:extLst>
          </p:cNvPr>
          <p:cNvCxnSpPr>
            <a:cxnSpLocks/>
          </p:cNvCxnSpPr>
          <p:nvPr/>
        </p:nvCxnSpPr>
        <p:spPr>
          <a:xfrm flipV="1">
            <a:off x="5951095" y="4198321"/>
            <a:ext cx="1738574" cy="15728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pilforbindelse 11">
            <a:extLst>
              <a:ext uri="{FF2B5EF4-FFF2-40B4-BE49-F238E27FC236}">
                <a16:creationId xmlns:a16="http://schemas.microsoft.com/office/drawing/2014/main" id="{8F871561-E04A-47FC-984C-7B79AC5372E3}"/>
              </a:ext>
            </a:extLst>
          </p:cNvPr>
          <p:cNvCxnSpPr>
            <a:cxnSpLocks/>
          </p:cNvCxnSpPr>
          <p:nvPr/>
        </p:nvCxnSpPr>
        <p:spPr>
          <a:xfrm flipV="1">
            <a:off x="1693889" y="4198321"/>
            <a:ext cx="4584991" cy="157289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ktangel 13">
            <a:extLst>
              <a:ext uri="{FF2B5EF4-FFF2-40B4-BE49-F238E27FC236}">
                <a16:creationId xmlns:a16="http://schemas.microsoft.com/office/drawing/2014/main" id="{6A12B3A5-6E19-47CE-A132-F3F83362A70B}"/>
              </a:ext>
            </a:extLst>
          </p:cNvPr>
          <p:cNvSpPr/>
          <p:nvPr/>
        </p:nvSpPr>
        <p:spPr>
          <a:xfrm>
            <a:off x="146681" y="1731411"/>
            <a:ext cx="4251147" cy="3019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00" b="1" dirty="0">
              <a:solidFill>
                <a:schemeClr val="tx1"/>
              </a:solidFill>
            </a:endParaRP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DCD0780E-65D8-4AB6-A0B8-F16CFB11E869}"/>
              </a:ext>
            </a:extLst>
          </p:cNvPr>
          <p:cNvSpPr/>
          <p:nvPr/>
        </p:nvSpPr>
        <p:spPr>
          <a:xfrm>
            <a:off x="898357" y="4537583"/>
            <a:ext cx="107193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200" i="1" dirty="0"/>
              <a:t>Forklaring til grafen: Indikatoren, markeret med rødt, defineres således: ”Andelen af beskæftigede borgere (25-64 år) med </a:t>
            </a:r>
            <a:r>
              <a:rPr lang="da-DK" sz="1200" i="1" dirty="0" err="1"/>
              <a:t>nydiagnosticeret</a:t>
            </a:r>
            <a:r>
              <a:rPr lang="da-DK" sz="1200" i="1" dirty="0"/>
              <a:t> psykisk sygdom, som fortsat er i beskæftigelse seks måneder efter diagnosen”</a:t>
            </a:r>
          </a:p>
        </p:txBody>
      </p:sp>
    </p:spTree>
    <p:extLst>
      <p:ext uri="{BB962C8B-B14F-4D97-AF65-F5344CB8AC3E}">
        <p14:creationId xmlns:p14="http://schemas.microsoft.com/office/powerpoint/2010/main" val="1965039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222EBE2C-5BDA-4EB6-8310-B80790C6E0C6}"/>
              </a:ext>
            </a:extLst>
          </p:cNvPr>
          <p:cNvCxnSpPr/>
          <p:nvPr/>
        </p:nvCxnSpPr>
        <p:spPr>
          <a:xfrm>
            <a:off x="1216404" y="4639112"/>
            <a:ext cx="1013390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E501DA08-9278-42B1-AD21-FD9E2B162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009" y="2556419"/>
            <a:ext cx="4204137" cy="1342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>PSYKIATRIEN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69B3C27-1B94-4718-8A36-07C2357CC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2524" y="4552321"/>
            <a:ext cx="5743226" cy="10451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1600" i="1" dirty="0" err="1"/>
              <a:t>På</a:t>
            </a:r>
            <a:r>
              <a:rPr lang="en-US" sz="1600" i="1" dirty="0"/>
              <a:t> de </a:t>
            </a:r>
            <a:r>
              <a:rPr lang="en-US" sz="1600" i="1" dirty="0" err="1"/>
              <a:t>næste</a:t>
            </a:r>
            <a:r>
              <a:rPr lang="en-US" sz="1600" i="1" dirty="0"/>
              <a:t> sider </a:t>
            </a:r>
            <a:r>
              <a:rPr lang="en-US" sz="1600" i="1" dirty="0" err="1"/>
              <a:t>fremgår</a:t>
            </a:r>
            <a:r>
              <a:rPr lang="en-US" sz="1600" i="1" dirty="0"/>
              <a:t> data </a:t>
            </a:r>
            <a:r>
              <a:rPr lang="en-US" sz="1600" i="1" dirty="0" err="1"/>
              <a:t>vedr</a:t>
            </a:r>
            <a:r>
              <a:rPr lang="en-US" sz="1600" i="1" dirty="0"/>
              <a:t>. </a:t>
            </a:r>
            <a:r>
              <a:rPr lang="en-US" sz="1600" i="1" dirty="0" err="1"/>
              <a:t>behandlingspsykiatrien</a:t>
            </a:r>
            <a:endParaRPr lang="en-US" sz="1600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B9635004-4435-4A36-A1FB-2162766C34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15" r="691"/>
          <a:stretch/>
        </p:blipFill>
        <p:spPr>
          <a:xfrm>
            <a:off x="7608814" y="1913950"/>
            <a:ext cx="4583185" cy="502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92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DB0335-D519-4E62-80B8-944BFDEED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00360" cy="1132749"/>
          </a:xfrm>
        </p:spPr>
        <p:txBody>
          <a:bodyPr>
            <a:normAutofit fontScale="90000"/>
          </a:bodyPr>
          <a:lstStyle/>
          <a:p>
            <a:r>
              <a:rPr lang="da-DK" sz="3200" dirty="0"/>
              <a:t>Andelen af befolkning i psykiatrisk behandling </a:t>
            </a:r>
            <a:br>
              <a:rPr lang="da-DK" sz="3200" dirty="0"/>
            </a:br>
            <a:r>
              <a:rPr lang="da-DK" sz="3200" dirty="0"/>
              <a:t>Region Nordjylland sammenlignet med landsplan</a:t>
            </a:r>
            <a:br>
              <a:rPr lang="da-DK" sz="3200" dirty="0"/>
            </a:br>
            <a:r>
              <a:rPr lang="da-DK" sz="1800" dirty="0"/>
              <a:t>Kilde: Benchmarking af Psykiatrien 2017 samt Danmarks Statistik</a:t>
            </a:r>
            <a:endParaRPr lang="da-DK" sz="32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656FED3-1746-4CF7-9992-ACE93900C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842931"/>
              </p:ext>
            </p:extLst>
          </p:nvPr>
        </p:nvGraphicFramePr>
        <p:xfrm>
          <a:off x="838200" y="1650230"/>
          <a:ext cx="5870818" cy="4731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4379">
                  <a:extLst>
                    <a:ext uri="{9D8B030D-6E8A-4147-A177-3AD203B41FA5}">
                      <a16:colId xmlns:a16="http://schemas.microsoft.com/office/drawing/2014/main" val="916496333"/>
                    </a:ext>
                  </a:extLst>
                </a:gridCol>
                <a:gridCol w="518049">
                  <a:extLst>
                    <a:ext uri="{9D8B030D-6E8A-4147-A177-3AD203B41FA5}">
                      <a16:colId xmlns:a16="http://schemas.microsoft.com/office/drawing/2014/main" val="2992456871"/>
                    </a:ext>
                  </a:extLst>
                </a:gridCol>
                <a:gridCol w="603883">
                  <a:extLst>
                    <a:ext uri="{9D8B030D-6E8A-4147-A177-3AD203B41FA5}">
                      <a16:colId xmlns:a16="http://schemas.microsoft.com/office/drawing/2014/main" val="1328790107"/>
                    </a:ext>
                  </a:extLst>
                </a:gridCol>
                <a:gridCol w="517440">
                  <a:extLst>
                    <a:ext uri="{9D8B030D-6E8A-4147-A177-3AD203B41FA5}">
                      <a16:colId xmlns:a16="http://schemas.microsoft.com/office/drawing/2014/main" val="3662195848"/>
                    </a:ext>
                  </a:extLst>
                </a:gridCol>
                <a:gridCol w="518049">
                  <a:extLst>
                    <a:ext uri="{9D8B030D-6E8A-4147-A177-3AD203B41FA5}">
                      <a16:colId xmlns:a16="http://schemas.microsoft.com/office/drawing/2014/main" val="2901801902"/>
                    </a:ext>
                  </a:extLst>
                </a:gridCol>
                <a:gridCol w="693979">
                  <a:extLst>
                    <a:ext uri="{9D8B030D-6E8A-4147-A177-3AD203B41FA5}">
                      <a16:colId xmlns:a16="http://schemas.microsoft.com/office/drawing/2014/main" val="878336766"/>
                    </a:ext>
                  </a:extLst>
                </a:gridCol>
                <a:gridCol w="865039">
                  <a:extLst>
                    <a:ext uri="{9D8B030D-6E8A-4147-A177-3AD203B41FA5}">
                      <a16:colId xmlns:a16="http://schemas.microsoft.com/office/drawing/2014/main" val="2497895381"/>
                    </a:ext>
                  </a:extLst>
                </a:gridCol>
              </a:tblGrid>
              <a:tr h="272416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kern="0" dirty="0">
                          <a:effectLst/>
                        </a:rPr>
                        <a:t>Andel af befolkning i psykiatrisk behandling</a:t>
                      </a:r>
                    </a:p>
                  </a:txBody>
                  <a:tcPr marL="42639" marR="42639" marT="0" marB="0" anchor="b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150300"/>
                  </a:ext>
                </a:extLst>
              </a:tr>
              <a:tr h="3584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2013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2014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2015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2016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2017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Ændring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2013-17</a:t>
                      </a:r>
                    </a:p>
                  </a:txBody>
                  <a:tcPr marL="42639" marR="42639" marT="0" marB="0" anchor="ctr"/>
                </a:tc>
                <a:extLst>
                  <a:ext uri="{0D108BD9-81ED-4DB2-BD59-A6C34878D82A}">
                    <a16:rowId xmlns:a16="http://schemas.microsoft.com/office/drawing/2014/main" val="895943531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Børne- og ungdomspsykiatrien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122940566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Hovedstaden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2,0%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330979743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Midtjylland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3,0%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21%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3764593776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Region Nordjylland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1,5%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1,6%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>
                          <a:effectLst/>
                        </a:rPr>
                        <a:t>1,6%</a:t>
                      </a:r>
                      <a:endParaRPr lang="da-DK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>
                          <a:effectLst/>
                        </a:rPr>
                        <a:t>2,0%</a:t>
                      </a:r>
                      <a:endParaRPr lang="da-DK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2,5%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73%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027768204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Sjælland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3,1%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27%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3236609749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Syddanmark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2,9%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3,1%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3086846276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403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Hele landet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2,7%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26%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611239091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Voksenpsykiatrien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3243567093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Hovedstaden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2,6%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10%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3945201710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Region Midtjylland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2,7%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951321373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Region Nordjylland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>
                          <a:effectLst/>
                        </a:rPr>
                        <a:t>2,0%</a:t>
                      </a:r>
                      <a:endParaRPr lang="da-DK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>
                          <a:effectLst/>
                        </a:rPr>
                        <a:t>2,2%</a:t>
                      </a:r>
                      <a:endParaRPr lang="da-DK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>
                          <a:effectLst/>
                        </a:rPr>
                        <a:t>2,3%</a:t>
                      </a:r>
                      <a:endParaRPr lang="da-DK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2,3%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2,3%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18%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475172897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Sjælland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9%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238677051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Syddanmark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3,0%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32307777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403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Hele landet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10%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088339923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 l alt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4287991801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Hovedstaden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2,5%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939787417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Midtjylland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2,7%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2,5%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2,5%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196748394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Region Nordjylland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1,9%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>
                          <a:effectLst/>
                        </a:rPr>
                        <a:t>2,1%</a:t>
                      </a:r>
                      <a:endParaRPr lang="da-DK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2,2%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2,2%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2,4%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0" dirty="0">
                          <a:effectLst/>
                        </a:rPr>
                        <a:t>26%</a:t>
                      </a:r>
                      <a:endParaRPr lang="da-DK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136426006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Sjælland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2,7%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2,7%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12%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768613072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Syddanmark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2,7%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2,9%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3,1%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3,1%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3,2%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19%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947050399"/>
                  </a:ext>
                </a:extLst>
              </a:tr>
              <a:tr h="195265">
                <a:tc>
                  <a:txBody>
                    <a:bodyPr/>
                    <a:lstStyle/>
                    <a:p>
                      <a:pPr indent="1403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Hele landet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2,6%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2,6%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13%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21282230"/>
                  </a:ext>
                </a:extLst>
              </a:tr>
            </a:tbl>
          </a:graphicData>
        </a:graphic>
      </p:graphicFrame>
      <p:sp>
        <p:nvSpPr>
          <p:cNvPr id="6" name="Rektangel 5">
            <a:extLst>
              <a:ext uri="{FF2B5EF4-FFF2-40B4-BE49-F238E27FC236}">
                <a16:creationId xmlns:a16="http://schemas.microsoft.com/office/drawing/2014/main" id="{93C023F8-65C7-432E-8E0E-9D235F4F60D7}"/>
              </a:ext>
            </a:extLst>
          </p:cNvPr>
          <p:cNvSpPr/>
          <p:nvPr/>
        </p:nvSpPr>
        <p:spPr>
          <a:xfrm>
            <a:off x="6968048" y="1650230"/>
            <a:ext cx="4767660" cy="4731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perioden 2013-2017 for Psykiatrien i Region Nordjylland:</a:t>
            </a:r>
          </a:p>
          <a:p>
            <a:endParaRPr lang="da-DK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Andelen af børn og unge i psykiatrisk behandling er steget med 73 %. I 2013 var andelen noget lavere i RN end på landsplan. Som følge af den kraftige stigning var andelen i 2017 næsten på niveau med landsplan.</a:t>
            </a:r>
          </a:p>
          <a:p>
            <a:r>
              <a:rPr lang="da-DK" sz="1600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Andelen af voksne i psykiatrisk behandling er steget med 18 %. I 2013 var andelen lidt lavere i RN end på landsplan. Som følge af stigningen var andelen i 2017 næsten på niveau med landsplan.</a:t>
            </a:r>
          </a:p>
          <a:p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Samlet set er RN den region, der har haft den største stigning i andelen af borgere i psykiatrisk behandling, hvilket hænger sammen med, at RN tidligere har været under niveau på landsplan.</a:t>
            </a:r>
          </a:p>
        </p:txBody>
      </p:sp>
      <p:sp>
        <p:nvSpPr>
          <p:cNvPr id="5" name="Rektangel 4"/>
          <p:cNvSpPr/>
          <p:nvPr/>
        </p:nvSpPr>
        <p:spPr>
          <a:xfrm>
            <a:off x="2975528" y="2853305"/>
            <a:ext cx="3733490" cy="2106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2967648" y="5567014"/>
            <a:ext cx="3741370" cy="21348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/>
          <p:cNvSpPr/>
          <p:nvPr/>
        </p:nvSpPr>
        <p:spPr>
          <a:xfrm>
            <a:off x="2975528" y="4197523"/>
            <a:ext cx="3741370" cy="218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9763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C8608A-E5A2-4069-B71F-176363152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/>
              <a:t>Udviklingen i antal henvisninger til Psykiatrien i RN</a:t>
            </a:r>
            <a:br>
              <a:rPr lang="da-DK" dirty="0"/>
            </a:br>
            <a:r>
              <a:rPr lang="da-DK" sz="1600" dirty="0"/>
              <a:t>Kilde: Psykiatriens administrative patientsystem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CED74F5-D614-4A78-BF9D-7E6F055F9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195089"/>
              </p:ext>
            </p:extLst>
          </p:nvPr>
        </p:nvGraphicFramePr>
        <p:xfrm>
          <a:off x="980390" y="2318032"/>
          <a:ext cx="5402503" cy="1542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7787">
                  <a:extLst>
                    <a:ext uri="{9D8B030D-6E8A-4147-A177-3AD203B41FA5}">
                      <a16:colId xmlns:a16="http://schemas.microsoft.com/office/drawing/2014/main" val="496319088"/>
                    </a:ext>
                  </a:extLst>
                </a:gridCol>
                <a:gridCol w="531373">
                  <a:extLst>
                    <a:ext uri="{9D8B030D-6E8A-4147-A177-3AD203B41FA5}">
                      <a16:colId xmlns:a16="http://schemas.microsoft.com/office/drawing/2014/main" val="979855421"/>
                    </a:ext>
                  </a:extLst>
                </a:gridCol>
                <a:gridCol w="620769">
                  <a:extLst>
                    <a:ext uri="{9D8B030D-6E8A-4147-A177-3AD203B41FA5}">
                      <a16:colId xmlns:a16="http://schemas.microsoft.com/office/drawing/2014/main" val="1759812321"/>
                    </a:ext>
                  </a:extLst>
                </a:gridCol>
                <a:gridCol w="531373">
                  <a:extLst>
                    <a:ext uri="{9D8B030D-6E8A-4147-A177-3AD203B41FA5}">
                      <a16:colId xmlns:a16="http://schemas.microsoft.com/office/drawing/2014/main" val="3490259145"/>
                    </a:ext>
                  </a:extLst>
                </a:gridCol>
                <a:gridCol w="620144">
                  <a:extLst>
                    <a:ext uri="{9D8B030D-6E8A-4147-A177-3AD203B41FA5}">
                      <a16:colId xmlns:a16="http://schemas.microsoft.com/office/drawing/2014/main" val="1084179766"/>
                    </a:ext>
                  </a:extLst>
                </a:gridCol>
                <a:gridCol w="620769">
                  <a:extLst>
                    <a:ext uri="{9D8B030D-6E8A-4147-A177-3AD203B41FA5}">
                      <a16:colId xmlns:a16="http://schemas.microsoft.com/office/drawing/2014/main" val="1075142877"/>
                    </a:ext>
                  </a:extLst>
                </a:gridCol>
                <a:gridCol w="620144">
                  <a:extLst>
                    <a:ext uri="{9D8B030D-6E8A-4147-A177-3AD203B41FA5}">
                      <a16:colId xmlns:a16="http://schemas.microsoft.com/office/drawing/2014/main" val="3071762445"/>
                    </a:ext>
                  </a:extLst>
                </a:gridCol>
                <a:gridCol w="6201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8288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</a:rPr>
                        <a:t>Eksterne</a:t>
                      </a:r>
                      <a:r>
                        <a:rPr lang="da-DK" sz="1400" baseline="0" dirty="0">
                          <a:effectLst/>
                        </a:rPr>
                        <a:t> Henvisninger, </a:t>
                      </a:r>
                      <a:r>
                        <a:rPr lang="da-DK" sz="1400" dirty="0">
                          <a:effectLst/>
                        </a:rPr>
                        <a:t>Psykiatrien i Region Nordjylland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1400" dirty="0">
                        <a:effectLst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1400" dirty="0">
                        <a:effectLst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14480494"/>
                  </a:ext>
                </a:extLst>
              </a:tr>
              <a:tr h="2433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Speciale 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2013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2014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2015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2016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2017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2018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b="1" dirty="0">
                          <a:effectLst/>
                        </a:rPr>
                        <a:t>Ændring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2013-18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65056135"/>
                  </a:ext>
                </a:extLst>
              </a:tr>
              <a:tr h="2386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B&amp;U 0-17 år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1.433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1.507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1.753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1.952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2.201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2.303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15184939"/>
                  </a:ext>
                </a:extLst>
              </a:tr>
              <a:tr h="2433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Voksen over 18 år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5.442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5.960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6.265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6.286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6.656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7.215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36618793"/>
                  </a:ext>
                </a:extLst>
              </a:tr>
              <a:tr h="2433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I alt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6.875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7.467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8.018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8.238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8.857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9.518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26014336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456D1FF-A2E1-4B9A-9473-CF1AFA1CCF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8527416"/>
              </p:ext>
            </p:extLst>
          </p:nvPr>
        </p:nvGraphicFramePr>
        <p:xfrm>
          <a:off x="6382893" y="3749675"/>
          <a:ext cx="56165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ktangel 5">
            <a:extLst>
              <a:ext uri="{FF2B5EF4-FFF2-40B4-BE49-F238E27FC236}">
                <a16:creationId xmlns:a16="http://schemas.microsoft.com/office/drawing/2014/main" id="{9D89DA47-7184-4096-9D63-7941A6FF5D3E}"/>
              </a:ext>
            </a:extLst>
          </p:cNvPr>
          <p:cNvSpPr/>
          <p:nvPr/>
        </p:nvSpPr>
        <p:spPr>
          <a:xfrm>
            <a:off x="980391" y="4974671"/>
            <a:ext cx="5402502" cy="14622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perioden 2013-2018: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En stigning på 61 % i antal henvisninger af børn og unge (under 18 år)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En stigning på 33 % i antal henvisninger af voksne (over 18 år)</a:t>
            </a:r>
          </a:p>
        </p:txBody>
      </p:sp>
      <p:sp>
        <p:nvSpPr>
          <p:cNvPr id="7" name="Rektangel 6"/>
          <p:cNvSpPr/>
          <p:nvPr/>
        </p:nvSpPr>
        <p:spPr>
          <a:xfrm>
            <a:off x="2203701" y="3119462"/>
            <a:ext cx="4179192" cy="2474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2205213" y="3366862"/>
            <a:ext cx="4177679" cy="2474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7019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19B070-BB52-4232-AA3C-AA18EE2C3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Borgere i behandling i Børne- og Ungdomspsykiatrien </a:t>
            </a:r>
            <a:br>
              <a:rPr lang="da-DK" sz="3200" dirty="0"/>
            </a:br>
            <a:r>
              <a:rPr lang="da-DK" sz="3200" dirty="0"/>
              <a:t>fordelt på de største diagnosegrupper</a:t>
            </a:r>
            <a:br>
              <a:rPr lang="da-DK" sz="3200" dirty="0"/>
            </a:br>
            <a:r>
              <a:rPr lang="da-DK" sz="1600" dirty="0"/>
              <a:t>Kilde: Psykiatriens administrative patientsystem</a:t>
            </a:r>
            <a:endParaRPr lang="da-DK" sz="20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8148D254-0898-4BE7-AC52-14E3E9D273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314842"/>
              </p:ext>
            </p:extLst>
          </p:nvPr>
        </p:nvGraphicFramePr>
        <p:xfrm>
          <a:off x="768901" y="1722951"/>
          <a:ext cx="7394710" cy="1904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5402">
                  <a:extLst>
                    <a:ext uri="{9D8B030D-6E8A-4147-A177-3AD203B41FA5}">
                      <a16:colId xmlns:a16="http://schemas.microsoft.com/office/drawing/2014/main" val="1520732965"/>
                    </a:ext>
                  </a:extLst>
                </a:gridCol>
                <a:gridCol w="626172">
                  <a:extLst>
                    <a:ext uri="{9D8B030D-6E8A-4147-A177-3AD203B41FA5}">
                      <a16:colId xmlns:a16="http://schemas.microsoft.com/office/drawing/2014/main" val="26730958"/>
                    </a:ext>
                  </a:extLst>
                </a:gridCol>
                <a:gridCol w="573856">
                  <a:extLst>
                    <a:ext uri="{9D8B030D-6E8A-4147-A177-3AD203B41FA5}">
                      <a16:colId xmlns:a16="http://schemas.microsoft.com/office/drawing/2014/main" val="1882897236"/>
                    </a:ext>
                  </a:extLst>
                </a:gridCol>
                <a:gridCol w="573856">
                  <a:extLst>
                    <a:ext uri="{9D8B030D-6E8A-4147-A177-3AD203B41FA5}">
                      <a16:colId xmlns:a16="http://schemas.microsoft.com/office/drawing/2014/main" val="1682668061"/>
                    </a:ext>
                  </a:extLst>
                </a:gridCol>
                <a:gridCol w="573856">
                  <a:extLst>
                    <a:ext uri="{9D8B030D-6E8A-4147-A177-3AD203B41FA5}">
                      <a16:colId xmlns:a16="http://schemas.microsoft.com/office/drawing/2014/main" val="2500604107"/>
                    </a:ext>
                  </a:extLst>
                </a:gridCol>
                <a:gridCol w="573856">
                  <a:extLst>
                    <a:ext uri="{9D8B030D-6E8A-4147-A177-3AD203B41FA5}">
                      <a16:colId xmlns:a16="http://schemas.microsoft.com/office/drawing/2014/main" val="2757371538"/>
                    </a:ext>
                  </a:extLst>
                </a:gridCol>
                <a:gridCol w="573856">
                  <a:extLst>
                    <a:ext uri="{9D8B030D-6E8A-4147-A177-3AD203B41FA5}">
                      <a16:colId xmlns:a16="http://schemas.microsoft.com/office/drawing/2014/main" val="1605405930"/>
                    </a:ext>
                  </a:extLst>
                </a:gridCol>
                <a:gridCol w="5738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6316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kern="0" dirty="0">
                          <a:effectLst/>
                        </a:rPr>
                        <a:t>Borgere i behandling i Børne- og Ungdomspsykiatrien</a:t>
                      </a:r>
                      <a:r>
                        <a:rPr lang="da-DK" sz="1400" dirty="0">
                          <a:effectLst/>
                        </a:rPr>
                        <a:t> i Region Nordjylland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</a:rPr>
                        <a:t>fordelt på de største diagnosegrupper</a:t>
                      </a:r>
                      <a:endParaRPr lang="da-D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56867686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 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2013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2014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2015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2016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2017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2018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Ændring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2013-18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3452309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F40-49 Nervøse og stress-lidelser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328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386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351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339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460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378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54253683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F50-59 Adfærdsændringer (herunder spiseforstyrrelser)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126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132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136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123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128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136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7708778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F80-DF89 Psykiske udviklingsforstyrrelser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322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378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342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364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427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359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42655895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F90-DF98 Adfærds- og følelsesmæssige forstyrrelser 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549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680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696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890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1277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1382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28387776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Børne- og ungdomspsykiatri i alt*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1501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1766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1753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2050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2694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2687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89329274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0ABD402-0C00-43F3-82FE-2A441C8E59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8978734"/>
              </p:ext>
            </p:extLst>
          </p:nvPr>
        </p:nvGraphicFramePr>
        <p:xfrm>
          <a:off x="5536565" y="4125551"/>
          <a:ext cx="6655435" cy="2616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ktangel 5">
            <a:extLst>
              <a:ext uri="{FF2B5EF4-FFF2-40B4-BE49-F238E27FC236}">
                <a16:creationId xmlns:a16="http://schemas.microsoft.com/office/drawing/2014/main" id="{28D6BBD8-2CCB-4C1A-9C8E-03CBA58142DF}"/>
              </a:ext>
            </a:extLst>
          </p:cNvPr>
          <p:cNvSpPr/>
          <p:nvPr/>
        </p:nvSpPr>
        <p:spPr>
          <a:xfrm>
            <a:off x="768901" y="4381212"/>
            <a:ext cx="4407102" cy="21116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perioden 2013-2018: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En stor stigning i antallet af patienter i behandling på 79%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Den største stigning er i forhold til antallet børn og unge i behandling i forbindelse med ”Adfærds- og følelsesmæssige forstyrrelser” (primært ADHD). 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52208F4-79C6-4C0E-BEB0-16232B03A6CA}"/>
              </a:ext>
            </a:extLst>
          </p:cNvPr>
          <p:cNvSpPr/>
          <p:nvPr/>
        </p:nvSpPr>
        <p:spPr>
          <a:xfrm>
            <a:off x="661126" y="3641713"/>
            <a:ext cx="7255550" cy="1989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100" dirty="0">
                <a:solidFill>
                  <a:schemeClr val="tx1"/>
                </a:solidFill>
              </a:rPr>
              <a:t>*Inkluderer alle patienter også patienter indenfor mindre diagnosegrupper og patienter med </a:t>
            </a:r>
            <a:r>
              <a:rPr lang="da-DK" sz="1100" dirty="0" err="1">
                <a:solidFill>
                  <a:schemeClr val="tx1"/>
                </a:solidFill>
              </a:rPr>
              <a:t>uspecifikke</a:t>
            </a:r>
            <a:r>
              <a:rPr lang="da-DK" sz="1100" dirty="0">
                <a:solidFill>
                  <a:schemeClr val="tx1"/>
                </a:solidFill>
              </a:rPr>
              <a:t> diagnoser </a:t>
            </a:r>
          </a:p>
        </p:txBody>
      </p:sp>
      <p:sp>
        <p:nvSpPr>
          <p:cNvPr id="7" name="Rektangel 6"/>
          <p:cNvSpPr/>
          <p:nvPr/>
        </p:nvSpPr>
        <p:spPr>
          <a:xfrm>
            <a:off x="4080933" y="3429790"/>
            <a:ext cx="4082677" cy="19752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1909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19B070-BB52-4232-AA3C-AA18EE2C3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Borgere i behandling i voksenpsykiatrien – </a:t>
            </a:r>
            <a:br>
              <a:rPr lang="da-DK" sz="3200" dirty="0"/>
            </a:br>
            <a:r>
              <a:rPr lang="da-DK" sz="3200" dirty="0"/>
              <a:t>fordelt på de største diagnosegrupper</a:t>
            </a:r>
            <a:br>
              <a:rPr lang="da-DK" sz="3200" dirty="0"/>
            </a:br>
            <a:r>
              <a:rPr lang="da-DK" sz="1600" dirty="0"/>
              <a:t>Kilde: Psykiatriens administrative patientsystem</a:t>
            </a:r>
            <a:endParaRPr lang="da-DK" sz="200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8D6BBD8-2CCB-4C1A-9C8E-03CBA58142DF}"/>
              </a:ext>
            </a:extLst>
          </p:cNvPr>
          <p:cNvSpPr/>
          <p:nvPr/>
        </p:nvSpPr>
        <p:spPr>
          <a:xfrm>
            <a:off x="701793" y="4260963"/>
            <a:ext cx="4831741" cy="24015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perioden 2013-2018: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En stigning i antallet af patienter i behandling på 19%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En stor stigning i antal voksne i behandling særlig i forhold til ”Affektive lidelser” og ”Nervøse og stress-relaterede tilstande”.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52208F4-79C6-4C0E-BEB0-16232B03A6CA}"/>
              </a:ext>
            </a:extLst>
          </p:cNvPr>
          <p:cNvSpPr/>
          <p:nvPr/>
        </p:nvSpPr>
        <p:spPr>
          <a:xfrm>
            <a:off x="656491" y="3640391"/>
            <a:ext cx="6775217" cy="240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100" dirty="0">
                <a:solidFill>
                  <a:schemeClr val="tx1"/>
                </a:solidFill>
              </a:rPr>
              <a:t>*Inkluderer alle patienter også patienter indenfor mindre diagnosegrupper og patienter med </a:t>
            </a:r>
            <a:r>
              <a:rPr lang="da-DK" sz="1100" dirty="0" err="1">
                <a:solidFill>
                  <a:schemeClr val="tx1"/>
                </a:solidFill>
              </a:rPr>
              <a:t>uspecifikke</a:t>
            </a:r>
            <a:r>
              <a:rPr lang="da-DK" sz="1100" dirty="0">
                <a:solidFill>
                  <a:schemeClr val="tx1"/>
                </a:solidFill>
              </a:rPr>
              <a:t> diagnoser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0F0217D-829D-47C5-9974-ED70CFBF3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204982"/>
              </p:ext>
            </p:extLst>
          </p:nvPr>
        </p:nvGraphicFramePr>
        <p:xfrm>
          <a:off x="701791" y="1784885"/>
          <a:ext cx="7386406" cy="1855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3929">
                  <a:extLst>
                    <a:ext uri="{9D8B030D-6E8A-4147-A177-3AD203B41FA5}">
                      <a16:colId xmlns:a16="http://schemas.microsoft.com/office/drawing/2014/main" val="3278827935"/>
                    </a:ext>
                  </a:extLst>
                </a:gridCol>
                <a:gridCol w="573211">
                  <a:extLst>
                    <a:ext uri="{9D8B030D-6E8A-4147-A177-3AD203B41FA5}">
                      <a16:colId xmlns:a16="http://schemas.microsoft.com/office/drawing/2014/main" val="1557813198"/>
                    </a:ext>
                  </a:extLst>
                </a:gridCol>
                <a:gridCol w="573211">
                  <a:extLst>
                    <a:ext uri="{9D8B030D-6E8A-4147-A177-3AD203B41FA5}">
                      <a16:colId xmlns:a16="http://schemas.microsoft.com/office/drawing/2014/main" val="2380402347"/>
                    </a:ext>
                  </a:extLst>
                </a:gridCol>
                <a:gridCol w="573211">
                  <a:extLst>
                    <a:ext uri="{9D8B030D-6E8A-4147-A177-3AD203B41FA5}">
                      <a16:colId xmlns:a16="http://schemas.microsoft.com/office/drawing/2014/main" val="64135197"/>
                    </a:ext>
                  </a:extLst>
                </a:gridCol>
                <a:gridCol w="573211">
                  <a:extLst>
                    <a:ext uri="{9D8B030D-6E8A-4147-A177-3AD203B41FA5}">
                      <a16:colId xmlns:a16="http://schemas.microsoft.com/office/drawing/2014/main" val="3294215409"/>
                    </a:ext>
                  </a:extLst>
                </a:gridCol>
                <a:gridCol w="573211">
                  <a:extLst>
                    <a:ext uri="{9D8B030D-6E8A-4147-A177-3AD203B41FA5}">
                      <a16:colId xmlns:a16="http://schemas.microsoft.com/office/drawing/2014/main" val="3076152281"/>
                    </a:ext>
                  </a:extLst>
                </a:gridCol>
                <a:gridCol w="573211">
                  <a:extLst>
                    <a:ext uri="{9D8B030D-6E8A-4147-A177-3AD203B41FA5}">
                      <a16:colId xmlns:a16="http://schemas.microsoft.com/office/drawing/2014/main" val="1243475650"/>
                    </a:ext>
                  </a:extLst>
                </a:gridCol>
                <a:gridCol w="5732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0842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kern="0" dirty="0">
                          <a:effectLst/>
                        </a:rPr>
                        <a:t>Borgere i behandling i voksenpsykiatrien </a:t>
                      </a:r>
                      <a:r>
                        <a:rPr lang="da-DK" sz="1400" dirty="0">
                          <a:effectLst/>
                        </a:rPr>
                        <a:t>i Region Nordjylland fordelt på diagnoser</a:t>
                      </a: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50365305"/>
                  </a:ext>
                </a:extLst>
              </a:tr>
              <a:tr h="3767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2013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2014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2015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2016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2017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2018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Ændring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2013-18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94658089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F00-09 Organiske forstyrrelser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1177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1171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1248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1191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1037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1026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18229209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F20-29 Skizofrenispektret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1702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1700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1705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1781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1837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1804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09981694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F30-39 Affektive sindslidelser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2078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2230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2267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2284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2369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2485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72783804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F40-49 Nervøse og stress-lidelser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1986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2213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2332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2188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2232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2149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41577705"/>
                  </a:ext>
                </a:extLst>
              </a:tr>
              <a:tr h="22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Voksenpsykiatri i alt *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8952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9838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10357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10341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10718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10673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19%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72012789"/>
                  </a:ext>
                </a:extLst>
              </a:tr>
            </a:tbl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29D56CF-EFE7-4A65-972D-3E852B30A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0081194"/>
              </p:ext>
            </p:extLst>
          </p:nvPr>
        </p:nvGraphicFramePr>
        <p:xfrm>
          <a:off x="5737901" y="4061571"/>
          <a:ext cx="6605270" cy="260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ktangel 6"/>
          <p:cNvSpPr/>
          <p:nvPr/>
        </p:nvSpPr>
        <p:spPr>
          <a:xfrm>
            <a:off x="4073951" y="3395547"/>
            <a:ext cx="4014246" cy="2448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6825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EAC7E0-881D-4ABF-BEF2-2946659EF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Indlæggelser pr. 10.000 indbyggere</a:t>
            </a:r>
            <a:br>
              <a:rPr lang="da-DK" sz="3200" dirty="0"/>
            </a:br>
            <a:r>
              <a:rPr lang="da-DK" sz="1600" dirty="0"/>
              <a:t>Kilde: Benchmarking af Psykiatrien 2017 samt Danmarks Statistik</a:t>
            </a:r>
            <a:endParaRPr lang="da-DK" sz="32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3D3B6B31-B801-4E29-B7AC-8AAB3B6E9A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292310"/>
              </p:ext>
            </p:extLst>
          </p:nvPr>
        </p:nvGraphicFramePr>
        <p:xfrm>
          <a:off x="838200" y="1552073"/>
          <a:ext cx="5870818" cy="5005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4379">
                  <a:extLst>
                    <a:ext uri="{9D8B030D-6E8A-4147-A177-3AD203B41FA5}">
                      <a16:colId xmlns:a16="http://schemas.microsoft.com/office/drawing/2014/main" val="701011142"/>
                    </a:ext>
                  </a:extLst>
                </a:gridCol>
                <a:gridCol w="518049">
                  <a:extLst>
                    <a:ext uri="{9D8B030D-6E8A-4147-A177-3AD203B41FA5}">
                      <a16:colId xmlns:a16="http://schemas.microsoft.com/office/drawing/2014/main" val="3865534937"/>
                    </a:ext>
                  </a:extLst>
                </a:gridCol>
                <a:gridCol w="603883">
                  <a:extLst>
                    <a:ext uri="{9D8B030D-6E8A-4147-A177-3AD203B41FA5}">
                      <a16:colId xmlns:a16="http://schemas.microsoft.com/office/drawing/2014/main" val="4082278042"/>
                    </a:ext>
                  </a:extLst>
                </a:gridCol>
                <a:gridCol w="517440">
                  <a:extLst>
                    <a:ext uri="{9D8B030D-6E8A-4147-A177-3AD203B41FA5}">
                      <a16:colId xmlns:a16="http://schemas.microsoft.com/office/drawing/2014/main" val="308430711"/>
                    </a:ext>
                  </a:extLst>
                </a:gridCol>
                <a:gridCol w="518049">
                  <a:extLst>
                    <a:ext uri="{9D8B030D-6E8A-4147-A177-3AD203B41FA5}">
                      <a16:colId xmlns:a16="http://schemas.microsoft.com/office/drawing/2014/main" val="3349036810"/>
                    </a:ext>
                  </a:extLst>
                </a:gridCol>
                <a:gridCol w="693979">
                  <a:extLst>
                    <a:ext uri="{9D8B030D-6E8A-4147-A177-3AD203B41FA5}">
                      <a16:colId xmlns:a16="http://schemas.microsoft.com/office/drawing/2014/main" val="841307761"/>
                    </a:ext>
                  </a:extLst>
                </a:gridCol>
                <a:gridCol w="865039">
                  <a:extLst>
                    <a:ext uri="{9D8B030D-6E8A-4147-A177-3AD203B41FA5}">
                      <a16:colId xmlns:a16="http://schemas.microsoft.com/office/drawing/2014/main" val="2520424871"/>
                    </a:ext>
                  </a:extLst>
                </a:gridCol>
              </a:tblGrid>
              <a:tr h="433895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kern="0" dirty="0">
                          <a:effectLst/>
                        </a:rPr>
                        <a:t>Indlæggelser pr. 10.000 indbyggere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1100" b="1" kern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534022"/>
                  </a:ext>
                </a:extLst>
              </a:tr>
              <a:tr h="39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2013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2014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2015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2016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2017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Ændring 2013-17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ctr"/>
                </a:tc>
                <a:extLst>
                  <a:ext uri="{0D108BD9-81ED-4DB2-BD59-A6C34878D82A}">
                    <a16:rowId xmlns:a16="http://schemas.microsoft.com/office/drawing/2014/main" val="3290528945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Børne- og ungdomspsykiatrien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817897717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Hovedstaden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23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-2%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291829065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Midtjylland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15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13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3900160706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Region Nordjylland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12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11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10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14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14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18%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697290499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Sjælland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23%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251609743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Syddanmark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106057389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403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Hele landet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15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14%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667817725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Voksenpsykiatrien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677516609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Hovedstaden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111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-6%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410689095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Midtjylland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85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5%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569072758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Region Nordjylland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66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70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65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63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67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1%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953327782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Sjælland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85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821728276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Syddanmark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101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107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4251457613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403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Hele landet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96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130466393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 l alt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 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369765583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Hovedstaden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93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-6%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584730565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Midtjylland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66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67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6%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3137221890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Region Nordjylland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55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58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54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54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57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3%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475824679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Sjælland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75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10%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813829484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Syddanmark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83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20%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1477077429"/>
                  </a:ext>
                </a:extLst>
              </a:tr>
              <a:tr h="199018">
                <a:tc>
                  <a:txBody>
                    <a:bodyPr/>
                    <a:lstStyle/>
                    <a:p>
                      <a:pPr indent="1403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Hele landet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77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81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5%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39" marR="42639" marT="0" marB="0" anchor="b"/>
                </a:tc>
                <a:extLst>
                  <a:ext uri="{0D108BD9-81ED-4DB2-BD59-A6C34878D82A}">
                    <a16:rowId xmlns:a16="http://schemas.microsoft.com/office/drawing/2014/main" val="2166215572"/>
                  </a:ext>
                </a:extLst>
              </a:tr>
            </a:tbl>
          </a:graphicData>
        </a:graphic>
      </p:graphicFrame>
      <p:sp>
        <p:nvSpPr>
          <p:cNvPr id="5" name="Rektangel 4">
            <a:extLst>
              <a:ext uri="{FF2B5EF4-FFF2-40B4-BE49-F238E27FC236}">
                <a16:creationId xmlns:a16="http://schemas.microsoft.com/office/drawing/2014/main" id="{F622C81B-1DEA-465B-B2D7-34B44984AF30}"/>
              </a:ext>
            </a:extLst>
          </p:cNvPr>
          <p:cNvSpPr/>
          <p:nvPr/>
        </p:nvSpPr>
        <p:spPr>
          <a:xfrm>
            <a:off x="7102177" y="2592197"/>
            <a:ext cx="4338618" cy="39650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600" dirty="0">
                <a:solidFill>
                  <a:schemeClr val="tx1"/>
                </a:solidFill>
              </a:rPr>
              <a:t>Data viser følgende for perioden 2013-2017 for Psykiatrien i Region Nordjylland:</a:t>
            </a:r>
          </a:p>
          <a:p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Stigning på 18 % i antallet af indlæggelser pr. 10.000 indbyggere i Børne- og ungdomspsykiatrien, hvilket matcher udviklingen i hovedparten af de øvrige regioner. </a:t>
            </a:r>
          </a:p>
          <a:p>
            <a:endParaRPr lang="da-DK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Andelen af voksne, der indlægges er uændret. RN har den laveste andel indlæggelser pr. 10.000 indbygger sammenlignet med de øvrige regioner.  </a:t>
            </a:r>
          </a:p>
        </p:txBody>
      </p:sp>
      <p:sp>
        <p:nvSpPr>
          <p:cNvPr id="6" name="Rektangel 5"/>
          <p:cNvSpPr/>
          <p:nvPr/>
        </p:nvSpPr>
        <p:spPr>
          <a:xfrm>
            <a:off x="2991132" y="2986438"/>
            <a:ext cx="3694401" cy="1979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2967648" y="4371781"/>
            <a:ext cx="3717886" cy="2135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Rektangel 15"/>
          <p:cNvSpPr/>
          <p:nvPr/>
        </p:nvSpPr>
        <p:spPr>
          <a:xfrm>
            <a:off x="2988296" y="5772703"/>
            <a:ext cx="3697237" cy="18503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5642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AA3E41-2BA6-42F3-8465-B7D2DFF7D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Gennemsnitlig liggetid i Børne- og Ungdomspsykiatrien</a:t>
            </a:r>
            <a:br>
              <a:rPr lang="da-DK" sz="3200" dirty="0"/>
            </a:br>
            <a:r>
              <a:rPr lang="da-DK" sz="1600" dirty="0"/>
              <a:t>Kilde: Benchmarking af Psykiatrien 2017</a:t>
            </a:r>
            <a:endParaRPr lang="da-DK" sz="1800" dirty="0"/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D0538CF7-2DD2-4458-9E2D-101499135D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370097"/>
              </p:ext>
            </p:extLst>
          </p:nvPr>
        </p:nvGraphicFramePr>
        <p:xfrm>
          <a:off x="838197" y="1487588"/>
          <a:ext cx="6015090" cy="21226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2552">
                  <a:extLst>
                    <a:ext uri="{9D8B030D-6E8A-4147-A177-3AD203B41FA5}">
                      <a16:colId xmlns:a16="http://schemas.microsoft.com/office/drawing/2014/main" val="3905899346"/>
                    </a:ext>
                  </a:extLst>
                </a:gridCol>
                <a:gridCol w="605423">
                  <a:extLst>
                    <a:ext uri="{9D8B030D-6E8A-4147-A177-3AD203B41FA5}">
                      <a16:colId xmlns:a16="http://schemas.microsoft.com/office/drawing/2014/main" val="2150217716"/>
                    </a:ext>
                  </a:extLst>
                </a:gridCol>
                <a:gridCol w="605423">
                  <a:extLst>
                    <a:ext uri="{9D8B030D-6E8A-4147-A177-3AD203B41FA5}">
                      <a16:colId xmlns:a16="http://schemas.microsoft.com/office/drawing/2014/main" val="3294607314"/>
                    </a:ext>
                  </a:extLst>
                </a:gridCol>
                <a:gridCol w="605423">
                  <a:extLst>
                    <a:ext uri="{9D8B030D-6E8A-4147-A177-3AD203B41FA5}">
                      <a16:colId xmlns:a16="http://schemas.microsoft.com/office/drawing/2014/main" val="1176144048"/>
                    </a:ext>
                  </a:extLst>
                </a:gridCol>
                <a:gridCol w="605423">
                  <a:extLst>
                    <a:ext uri="{9D8B030D-6E8A-4147-A177-3AD203B41FA5}">
                      <a16:colId xmlns:a16="http://schemas.microsoft.com/office/drawing/2014/main" val="1333858168"/>
                    </a:ext>
                  </a:extLst>
                </a:gridCol>
                <a:gridCol w="605423">
                  <a:extLst>
                    <a:ext uri="{9D8B030D-6E8A-4147-A177-3AD203B41FA5}">
                      <a16:colId xmlns:a16="http://schemas.microsoft.com/office/drawing/2014/main" val="1395073854"/>
                    </a:ext>
                  </a:extLst>
                </a:gridCol>
                <a:gridCol w="6054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022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400" kern="0" dirty="0">
                          <a:effectLst/>
                        </a:rPr>
                        <a:t>Gennemsnitlig liggetid Børne- og Ungdomspsykiatri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1100" b="1" kern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1100" b="1" kern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001031478"/>
                  </a:ext>
                </a:extLst>
              </a:tr>
              <a:tr h="217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da-DK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2013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2014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2015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>
                          <a:effectLst/>
                        </a:rPr>
                        <a:t>2016</a:t>
                      </a:r>
                      <a:endParaRPr lang="da-DK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2017</a:t>
                      </a:r>
                      <a:endParaRPr lang="da-DK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</a:rPr>
                        <a:t>Ændring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2013-17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66676003"/>
                  </a:ext>
                </a:extLst>
              </a:tr>
              <a:tr h="217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Hovedstaden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0070820"/>
                  </a:ext>
                </a:extLst>
              </a:tr>
              <a:tr h="217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Midtjylland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31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0564219"/>
                  </a:ext>
                </a:extLst>
              </a:tr>
              <a:tr h="217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Nordjylland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25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27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27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20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6766704"/>
                  </a:ext>
                </a:extLst>
              </a:tr>
              <a:tr h="217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Sjælland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39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2097750"/>
                  </a:ext>
                </a:extLst>
              </a:tr>
              <a:tr h="217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Region Syddanmark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26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18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18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24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3837314"/>
                  </a:ext>
                </a:extLst>
              </a:tr>
              <a:tr h="2178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I alt 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32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32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26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>
                          <a:effectLst/>
                        </a:rPr>
                        <a:t>27</a:t>
                      </a:r>
                      <a:endParaRPr lang="da-D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1100" dirty="0">
                          <a:effectLst/>
                        </a:rPr>
                        <a:t>26</a:t>
                      </a:r>
                      <a:endParaRPr lang="da-D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5590697"/>
                  </a:ext>
                </a:extLst>
              </a:tr>
            </a:tbl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8393DB33-6DDA-4405-91C8-D97682AA64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343276"/>
              </p:ext>
            </p:extLst>
          </p:nvPr>
        </p:nvGraphicFramePr>
        <p:xfrm>
          <a:off x="6096000" y="3920771"/>
          <a:ext cx="5433060" cy="2593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4284F7D3-0032-4D47-844B-F65E40923293}"/>
              </a:ext>
            </a:extLst>
          </p:cNvPr>
          <p:cNvSpPr/>
          <p:nvPr/>
        </p:nvSpPr>
        <p:spPr>
          <a:xfrm>
            <a:off x="838200" y="4071569"/>
            <a:ext cx="4767660" cy="23460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600" dirty="0">
              <a:solidFill>
                <a:schemeClr val="tx1"/>
              </a:solidFill>
            </a:endParaRPr>
          </a:p>
          <a:p>
            <a:r>
              <a:rPr lang="da-DK" sz="1600" dirty="0">
                <a:solidFill>
                  <a:schemeClr val="tx1"/>
                </a:solidFill>
              </a:rPr>
              <a:t>Data viser følgende for perioden 2013-2017: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Region Nordjylland har en lavere gennemsnitlig indlæggelsestid end de øvrige regioner (20 dage i 2017)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</a:rPr>
              <a:t>I samtlige regioner er der sket et fald i den gennemsnitlige liggetid.  På landsplan er den gennemsnitlige indlæggelsestid faldet med 19% (fra 32 dage i 2013 til 26 dage i 2017). </a:t>
            </a:r>
          </a:p>
          <a:p>
            <a:endParaRPr lang="da-DK" sz="1600" dirty="0">
              <a:solidFill>
                <a:schemeClr val="tx1"/>
              </a:solidFill>
            </a:endParaRPr>
          </a:p>
        </p:txBody>
      </p:sp>
      <p:sp>
        <p:nvSpPr>
          <p:cNvPr id="6" name="Rektangel 5"/>
          <p:cNvSpPr/>
          <p:nvPr/>
        </p:nvSpPr>
        <p:spPr>
          <a:xfrm>
            <a:off x="3222028" y="2747563"/>
            <a:ext cx="3631257" cy="2193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/>
          <p:cNvSpPr/>
          <p:nvPr/>
        </p:nvSpPr>
        <p:spPr>
          <a:xfrm>
            <a:off x="3222028" y="3382433"/>
            <a:ext cx="3631257" cy="2277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8410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3585</TotalTime>
  <Words>2812</Words>
  <Application>Microsoft Office PowerPoint</Application>
  <PresentationFormat>Widescreen</PresentationFormat>
  <Paragraphs>828</Paragraphs>
  <Slides>22</Slides>
  <Notes>22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Office-tema</vt:lpstr>
      <vt:lpstr>DATAPAKKE</vt:lpstr>
      <vt:lpstr>Demografisk udvikling 2013-2023 Kilde: Danmarks Statistik</vt:lpstr>
      <vt:lpstr>PSYKIATRIEN</vt:lpstr>
      <vt:lpstr>Andelen af befolkning i psykiatrisk behandling  Region Nordjylland sammenlignet med landsplan Kilde: Benchmarking af Psykiatrien 2017 samt Danmarks Statistik</vt:lpstr>
      <vt:lpstr>Udviklingen i antal henvisninger til Psykiatrien i RN Kilde: Psykiatriens administrative patientsystem</vt:lpstr>
      <vt:lpstr>Borgere i behandling i Børne- og Ungdomspsykiatrien  fordelt på de største diagnosegrupper Kilde: Psykiatriens administrative patientsystem</vt:lpstr>
      <vt:lpstr>Borgere i behandling i voksenpsykiatrien –  fordelt på de største diagnosegrupper Kilde: Psykiatriens administrative patientsystem</vt:lpstr>
      <vt:lpstr>Indlæggelser pr. 10.000 indbyggere Kilde: Benchmarking af Psykiatrien 2017 samt Danmarks Statistik</vt:lpstr>
      <vt:lpstr>Gennemsnitlig liggetid i Børne- og Ungdomspsykiatrien Kilde: Benchmarking af Psykiatrien 2017</vt:lpstr>
      <vt:lpstr>Gennemsnitlig liggetid i voksenpsykiatrien Kilde: Benchmarking af Psykiatrien 2017</vt:lpstr>
      <vt:lpstr>Genindlæggelser i Psykiatrien i Region Nordjylland Kilde: Benchmarking af Psykiatrien 2017 samt Danmarks Statistik</vt:lpstr>
      <vt:lpstr>SOCIALOMRÅDET</vt:lpstr>
      <vt:lpstr>Udvikling i kommunernes udgifter til voksne med handicap og voksne sindslidende Kilde: VIVE</vt:lpstr>
      <vt:lpstr>PowerPoint-præsentation</vt:lpstr>
      <vt:lpstr>PowerPoint-præsentation</vt:lpstr>
      <vt:lpstr>Tilgang af nye ydelsesmodtagere på socialområdet i perioden 2015-2018 Kilde: KL’s partnerskabsprojekt </vt:lpstr>
      <vt:lpstr>Udvikling af indsatsmodtagere på socialområdet  med psykiske udfordringer Kilde: KL’s partnerskabsprojekt </vt:lpstr>
      <vt:lpstr>BESKÆFTIGELSESOMRÅDET</vt:lpstr>
      <vt:lpstr>Tilknytning til arbejdsmarkedet/uddannelse ift. borgere med og uden psykiatriske diagnoser Kilde: ”Udvikling i beskæftigelse blandt psykiatriske patienter”, KL Analyse 2017 </vt:lpstr>
      <vt:lpstr>Tilknytningen til arbejdsmarkedet i 2015 for borgere med og uden psykiatriske lidelser Kilde: ”Udvikling i beskæftigelse blandt psykiatriske patienter”, KL Analyse 2017</vt:lpstr>
      <vt:lpstr> </vt:lpstr>
      <vt:lpstr>Fastholdelse af psykiatrisk syge i beskæftigelse – Nordjylland og landsplan Kilde: ”Nationale mål for Sundhedsvæsnet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Data-pakke</dc:title>
  <dc:creator>Jonas Birk Lunen</dc:creator>
  <cp:lastModifiedBy>Charlotte Søndergaard Andersen</cp:lastModifiedBy>
  <cp:revision>170</cp:revision>
  <cp:lastPrinted>2019-11-19T14:02:16Z</cp:lastPrinted>
  <dcterms:created xsi:type="dcterms:W3CDTF">2019-11-05T14:40:29Z</dcterms:created>
  <dcterms:modified xsi:type="dcterms:W3CDTF">2019-12-13T10:41:56Z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InfoFinished">
    <vt:lpwstr>True</vt:lpwstr>
  </property>
</Properties>
</file>