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  <p:sldMasterId id="2147483681" r:id="rId3"/>
    <p:sldMasterId id="2147483710" r:id="rId4"/>
    <p:sldMasterId id="2147483724" r:id="rId5"/>
  </p:sldMasterIdLst>
  <p:notesMasterIdLst>
    <p:notesMasterId r:id="rId23"/>
  </p:notesMasterIdLst>
  <p:handoutMasterIdLst>
    <p:handoutMasterId r:id="rId24"/>
  </p:handoutMasterIdLst>
  <p:sldIdLst>
    <p:sldId id="295" r:id="rId6"/>
    <p:sldId id="299" r:id="rId7"/>
    <p:sldId id="300" r:id="rId8"/>
    <p:sldId id="301" r:id="rId9"/>
    <p:sldId id="303" r:id="rId10"/>
    <p:sldId id="302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4" r:id="rId19"/>
    <p:sldId id="312" r:id="rId20"/>
    <p:sldId id="313" r:id="rId21"/>
    <p:sldId id="279" r:id="rId22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3F91"/>
    <a:srgbClr val="EEF1D1"/>
    <a:srgbClr val="F6F6F5"/>
    <a:srgbClr val="D5E9F4"/>
    <a:srgbClr val="ECDECE"/>
    <a:srgbClr val="D6E3B5"/>
    <a:srgbClr val="F9EAAD"/>
    <a:srgbClr val="FADAA0"/>
    <a:srgbClr val="F8EDF5"/>
    <a:srgbClr val="E4D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3" autoAdjust="0"/>
    <p:restoredTop sz="57264" autoAdjust="0"/>
  </p:normalViewPr>
  <p:slideViewPr>
    <p:cSldViewPr snapToGrid="0" showGuides="1">
      <p:cViewPr varScale="1">
        <p:scale>
          <a:sx n="61" d="100"/>
          <a:sy n="61" d="100"/>
        </p:scale>
        <p:origin x="1482" y="6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>
            <a:extLst>
              <a:ext uri="{FF2B5EF4-FFF2-40B4-BE49-F238E27FC236}">
                <a16:creationId xmlns:a16="http://schemas.microsoft.com/office/drawing/2014/main" id="{20B5B38E-AC72-A7D3-4F08-F4AA2E27EAA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0BF2B12A-12DC-A3CA-42E6-69C1980561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601B1D-9937-4529-A218-7AC27E9424BA}" type="datetimeFigureOut">
              <a:rPr lang="da-DK" smtClean="0"/>
              <a:t>12-12-2023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21CEC88-BCDB-1434-D932-F429F7C9C57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9DADE1C4-D4AD-38A4-BCC6-82F6A39C37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8AA619-1CFA-46A4-8F47-1B6A6F81B4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992187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A6C39E-0A31-4B0F-9E2F-2E0E4D923CBB}" type="datetimeFigureOut">
              <a:rPr lang="da-DK" smtClean="0"/>
              <a:t>12-12-2023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E880FF-D442-4BC2-A678-5D1F191DF92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7989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Præsentation af os, hvor vi kommer fra og hvem vi arbejder med</a:t>
            </a:r>
          </a:p>
          <a:p>
            <a:r>
              <a:rPr lang="da-DK" dirty="0"/>
              <a:t>Bøgen deltog i projektet – et ud af fem bofællesskaber i Aalestrup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892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Hanne</a:t>
            </a:r>
          </a:p>
          <a:p>
            <a:endParaRPr lang="da-DK" b="1" dirty="0"/>
          </a:p>
          <a:p>
            <a:r>
              <a:rPr lang="da-DK" b="1" dirty="0"/>
              <a:t>Lavet pjece omkring opsporing og udredning. </a:t>
            </a:r>
            <a:r>
              <a:rPr lang="da-DK" b="1" dirty="0" err="1"/>
              <a:t>Ifbm</a:t>
            </a:r>
            <a:r>
              <a:rPr lang="da-DK" b="1" dirty="0"/>
              <a:t> projektet, og pjecen fortæller såvel samarbejdspartnere samt pårørende omkring systematikken </a:t>
            </a:r>
            <a:r>
              <a:rPr lang="da-DK" b="1" dirty="0" err="1"/>
              <a:t>ifht</a:t>
            </a:r>
            <a:r>
              <a:rPr lang="da-DK" b="1" dirty="0"/>
              <a:t> udredning og opsporing.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496666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Heidi</a:t>
            </a:r>
          </a:p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379241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Mari-Ann</a:t>
            </a:r>
          </a:p>
          <a:p>
            <a:endParaRPr lang="da-DK" b="1" dirty="0"/>
          </a:p>
          <a:p>
            <a:r>
              <a:rPr lang="da-DK" b="0" dirty="0"/>
              <a:t>Eks </a:t>
            </a:r>
            <a:r>
              <a:rPr lang="da-DK" b="0" dirty="0" err="1"/>
              <a:t>fys</a:t>
            </a:r>
            <a:r>
              <a:rPr lang="da-DK" b="0" dirty="0"/>
              <a:t> – hjulpet med at skaffe demensmadras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67828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Heidi</a:t>
            </a:r>
          </a:p>
          <a:p>
            <a:endParaRPr lang="da-DK" dirty="0"/>
          </a:p>
          <a:p>
            <a:r>
              <a:rPr lang="da-DK" dirty="0"/>
              <a:t>Empati dukke</a:t>
            </a:r>
          </a:p>
          <a:p>
            <a:r>
              <a:rPr lang="da-DK" dirty="0"/>
              <a:t>Krammedyret Bent</a:t>
            </a:r>
          </a:p>
          <a:p>
            <a:r>
              <a:rPr lang="da-DK" dirty="0"/>
              <a:t>Interaktiv demenskat</a:t>
            </a:r>
          </a:p>
          <a:p>
            <a:r>
              <a:rPr lang="da-DK" dirty="0"/>
              <a:t>Interaktiv robotfugl – terapeutisk hjælp til selskab og træning</a:t>
            </a:r>
          </a:p>
          <a:p>
            <a:endParaRPr lang="da-DK" dirty="0"/>
          </a:p>
          <a:p>
            <a:r>
              <a:rPr lang="da-DK" dirty="0"/>
              <a:t>Kommer du på et godt praksiseksempel så giv det – fx Mona </a:t>
            </a:r>
          </a:p>
          <a:p>
            <a:endParaRPr lang="da-DK" dirty="0"/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981419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Heidi</a:t>
            </a:r>
          </a:p>
          <a:p>
            <a:r>
              <a:rPr lang="da-DK" b="0" dirty="0"/>
              <a:t>Vores It-system </a:t>
            </a:r>
            <a:r>
              <a:rPr lang="da-DK" b="0" dirty="0" err="1"/>
              <a:t>Cura</a:t>
            </a:r>
            <a:r>
              <a:rPr lang="da-DK" b="0" dirty="0"/>
              <a:t> underbygger vores fokus på demens – fx henvendelse til demenskoordinator i kommunen og udfyldelse af Trinvold i </a:t>
            </a:r>
            <a:r>
              <a:rPr lang="da-DK" b="0" dirty="0" err="1"/>
              <a:t>Cura</a:t>
            </a:r>
            <a:endParaRPr lang="da-DK" b="0" dirty="0"/>
          </a:p>
          <a:p>
            <a:r>
              <a:rPr lang="da-DK" b="0" dirty="0"/>
              <a:t>Let i </a:t>
            </a:r>
            <a:r>
              <a:rPr lang="da-DK" b="0" dirty="0" err="1"/>
              <a:t>Cura</a:t>
            </a:r>
            <a:r>
              <a:rPr lang="da-DK" b="0" dirty="0"/>
              <a:t> at søge tidligere Trinvold skemaer frem.</a:t>
            </a:r>
          </a:p>
          <a:p>
            <a:r>
              <a:rPr lang="da-DK" dirty="0"/>
              <a:t>Den nemme løsning skal være den rigtige løsning – det er let tilgængelig for medarbejderne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546758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Mari-Ann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58787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>
                <a:solidFill>
                  <a:schemeClr val="bg1"/>
                </a:solidFill>
              </a:rPr>
              <a:t>1. Arbejd systematisk med observation og dokumentation</a:t>
            </a:r>
          </a:p>
          <a:p>
            <a:pPr marL="228600" indent="-228600">
              <a:buAutoNum type="arabicPeriod"/>
            </a:pP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2. Udredning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3. Sundhedsfaglige, socialpædagogiske og pædagogiske perspektiver.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4. Livshistorie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5. Individuelle meningsfulde aktiviteter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6. Fælles faglige metoder og redskaber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7. Samarbejdet med pårørende og netværk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8. Brug fagpersoner i kommunen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9. Relevante samarbejdspartnere i andre sektorer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10. Vær tydelig over for samarbejdspartnere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033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Mari-Ann</a:t>
            </a:r>
          </a:p>
          <a:p>
            <a:r>
              <a:rPr lang="da-DK" b="0" dirty="0"/>
              <a:t>Længere levealder for målgruppen</a:t>
            </a:r>
          </a:p>
          <a:p>
            <a:r>
              <a:rPr lang="da-DK" b="0" dirty="0"/>
              <a:t>Lighed i sundhed</a:t>
            </a:r>
          </a:p>
          <a:p>
            <a:r>
              <a:rPr lang="da-DK" b="0" dirty="0"/>
              <a:t>5 kommuner med i projektet</a:t>
            </a:r>
          </a:p>
          <a:p>
            <a:r>
              <a:rPr lang="da-DK" b="0" dirty="0"/>
              <a:t>Projektets forløb start efteråret 20 og afslutning </a:t>
            </a:r>
            <a:r>
              <a:rPr lang="da-DK" b="0" dirty="0" err="1"/>
              <a:t>febr</a:t>
            </a:r>
            <a:r>
              <a:rPr lang="da-DK" b="0" dirty="0"/>
              <a:t>. 22</a:t>
            </a:r>
          </a:p>
          <a:p>
            <a:r>
              <a:rPr lang="da-DK" b="0" dirty="0"/>
              <a:t>Rapport tilgængelig slut 22</a:t>
            </a:r>
          </a:p>
          <a:p>
            <a:endParaRPr lang="da-DK" b="1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154066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Heidi</a:t>
            </a:r>
          </a:p>
          <a:p>
            <a:r>
              <a:rPr lang="da-DK" b="0" dirty="0"/>
              <a:t>Inden projektstart skulle alle tage e-learning </a:t>
            </a:r>
          </a:p>
          <a:p>
            <a:r>
              <a:rPr lang="da-DK" b="0" dirty="0"/>
              <a:t>Online undervisning – grundet Corona</a:t>
            </a:r>
          </a:p>
          <a:p>
            <a:r>
              <a:rPr lang="da-DK" b="0" dirty="0"/>
              <a:t>Samlet i Middelfart af flere omgange for at kvalificerer den endelige rapport og </a:t>
            </a:r>
            <a:r>
              <a:rPr lang="da-DK" b="0" dirty="0" err="1"/>
              <a:t>videnssdele</a:t>
            </a:r>
            <a:endParaRPr lang="da-DK" b="0" dirty="0"/>
          </a:p>
          <a:p>
            <a:r>
              <a:rPr lang="da-DK" b="0" dirty="0"/>
              <a:t>En indrejsen i typer af demens og hvor i hjernen de forskellige skader opstår</a:t>
            </a:r>
          </a:p>
          <a:p>
            <a:r>
              <a:rPr lang="da-DK" b="0" dirty="0"/>
              <a:t>Størstedel af borgere med demens har typen Alzheimers </a:t>
            </a:r>
          </a:p>
          <a:p>
            <a:r>
              <a:rPr lang="da-DK" b="0" dirty="0"/>
              <a:t>Personcentret omsorg – afsæt i det enkelte menneske( livshistorie – interesse – netværk mv) og ikke sygdommen.</a:t>
            </a:r>
          </a:p>
          <a:p>
            <a:r>
              <a:rPr lang="da-DK" b="0" dirty="0"/>
              <a:t>Link til e-learning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83205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Hanne</a:t>
            </a:r>
          </a:p>
          <a:p>
            <a:r>
              <a:rPr lang="da-DK" dirty="0"/>
              <a:t>5 fokusområder:</a:t>
            </a: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Opsporing/udredning</a:t>
            </a: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Trivsel og velvære</a:t>
            </a: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Internt samarbejde i kommunen</a:t>
            </a: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Samarbejde med pårørende og netværk</a:t>
            </a: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Tværsektorielt samarbejde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Vores valg blev tidlig opsporing, med afsæt i af at vores målgruppen kan blive ramt af denne sygdom så tidligt.</a:t>
            </a:r>
          </a:p>
          <a:p>
            <a:endParaRPr lang="da-DK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 dialog med læge </a:t>
            </a:r>
            <a:r>
              <a:rPr lang="da-DK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ifht</a:t>
            </a:r>
            <a:r>
              <a:rPr lang="da-DK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somatisk udredning og kontakt med demenskoordinator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900093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Hanne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427128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Heidi</a:t>
            </a:r>
          </a:p>
          <a:p>
            <a:endParaRPr lang="da-DK" b="1" dirty="0"/>
          </a:p>
          <a:p>
            <a:r>
              <a:rPr lang="da-DK" b="0" dirty="0"/>
              <a:t>Borgernes/målgruppens afsæt er anderledes inden demens indtræder – Målgruppen har i forvejen funktionsnedsættelse på forskellige områder og kan have andre helbredsmæssige udfordringer i forvejen. </a:t>
            </a:r>
          </a:p>
          <a:p>
            <a:r>
              <a:rPr lang="da-DK" b="0" dirty="0"/>
              <a:t>De har kognitive udfordringer, hvorfor Information/kommunikation til målgruppen skal være på deres præmisser.</a:t>
            </a:r>
          </a:p>
          <a:p>
            <a:r>
              <a:rPr lang="da-DK" b="0" dirty="0"/>
              <a:t>Nogle borgere har intet verbalt sprog og udtrykker sig derfor via alternative kommunikationsformer</a:t>
            </a:r>
          </a:p>
          <a:p>
            <a:r>
              <a:rPr lang="da-DK" b="0" dirty="0"/>
              <a:t>Meget fokus på borgernes adfærd og ændret adfærd</a:t>
            </a:r>
          </a:p>
          <a:p>
            <a:endParaRPr lang="da-DK" b="0" dirty="0"/>
          </a:p>
          <a:p>
            <a:r>
              <a:rPr lang="da-DK" b="0" dirty="0"/>
              <a:t>Eks tegne kl. ti minutter i 2 ur (sætte viser på et ur) – Den del af en alm demenstest ville mange af vores borgere ikke kunne inden en demensdiagnose indtræffer grundet deres udviklingshæmning</a:t>
            </a:r>
          </a:p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8008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Mari-Ann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0694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Heidi</a:t>
            </a:r>
          </a:p>
          <a:p>
            <a:r>
              <a:rPr lang="da-DK" b="0" dirty="0"/>
              <a:t>34 spørgsmål i alt – inddelt i 5 områder</a:t>
            </a:r>
          </a:p>
          <a:p>
            <a:r>
              <a:rPr lang="da-DK" b="0" dirty="0"/>
              <a:t>Svar 0-6 eller svar 9, hvis det ikke er </a:t>
            </a:r>
            <a:r>
              <a:rPr lang="da-DK" b="0" dirty="0" err="1"/>
              <a:t>vurderbart</a:t>
            </a:r>
            <a:endParaRPr lang="da-DK" b="0" dirty="0"/>
          </a:p>
          <a:p>
            <a:r>
              <a:rPr lang="da-DK" b="0" dirty="0"/>
              <a:t>Samlet score til sidst – kan følge udviklingen af dette tal</a:t>
            </a:r>
          </a:p>
          <a:p>
            <a:endParaRPr lang="da-DK" b="0" dirty="0"/>
          </a:p>
          <a:p>
            <a:r>
              <a:rPr lang="da-DK" b="0" dirty="0"/>
              <a:t>Motoriske funktioner (6 Spg.): Eks: </a:t>
            </a:r>
            <a:r>
              <a:rPr lang="da-DK" b="0" i="1" u="sng" dirty="0"/>
              <a:t>Motoriske færdigheder ved personlig hygiejne</a:t>
            </a:r>
            <a:r>
              <a:rPr lang="da-DK" b="0" i="1" dirty="0"/>
              <a:t> – </a:t>
            </a:r>
            <a:r>
              <a:rPr lang="da-DK" b="0" i="0" dirty="0"/>
              <a:t>0)Klarer det helt selv, 2)Behov for nogen hjælp, 4)Behov for en del hjælp, 6)Må hjælpes helt </a:t>
            </a:r>
            <a:endParaRPr lang="da-DK" b="0" i="1" dirty="0"/>
          </a:p>
          <a:p>
            <a:endParaRPr lang="da-DK" b="0" dirty="0"/>
          </a:p>
          <a:p>
            <a:r>
              <a:rPr lang="da-DK" b="0" dirty="0"/>
              <a:t>Intellektuelle Funktioner (12 Spg.): Eks: </a:t>
            </a:r>
            <a:r>
              <a:rPr lang="da-DK" b="0" i="1" u="sng" dirty="0"/>
              <a:t>Husker daglige vaner og rutiner </a:t>
            </a:r>
            <a:r>
              <a:rPr lang="da-DK" b="0" i="1" dirty="0"/>
              <a:t>– </a:t>
            </a:r>
            <a:r>
              <a:rPr lang="da-DK" b="0" i="0" dirty="0"/>
              <a:t>0)Husker normalt, 2) Skal mides om rækkefølger, 4)Fastholdes i vane/rutine, 6) Glemmer vaner/rutiner</a:t>
            </a:r>
            <a:endParaRPr lang="da-DK" b="0" dirty="0"/>
          </a:p>
          <a:p>
            <a:endParaRPr lang="da-DK" b="0" dirty="0"/>
          </a:p>
          <a:p>
            <a:r>
              <a:rPr lang="da-DK" b="0" dirty="0"/>
              <a:t>Følelsesmæssige funktioner (4 Spg.): Eks: </a:t>
            </a:r>
            <a:r>
              <a:rPr lang="da-DK" b="0" i="1" u="sng" dirty="0"/>
              <a:t>Nedsat motivation </a:t>
            </a:r>
            <a:r>
              <a:rPr lang="da-DK" b="0" i="1" dirty="0"/>
              <a:t>– </a:t>
            </a:r>
            <a:r>
              <a:rPr lang="da-DK" b="0" i="0" dirty="0"/>
              <a:t>0) Er motiveret for at løse en opgave, 2) Skal motiveres for at starte en opgave, 4) Der kræves konstant motivation, 6) ikke motiveret og påbegynder ikke spontant opgave</a:t>
            </a:r>
            <a:endParaRPr lang="da-DK" b="0" dirty="0"/>
          </a:p>
          <a:p>
            <a:endParaRPr lang="da-DK" b="0" dirty="0"/>
          </a:p>
          <a:p>
            <a:r>
              <a:rPr lang="da-DK" b="0" dirty="0"/>
              <a:t>Basale funktioner (6 Spg.): Eks: </a:t>
            </a:r>
            <a:r>
              <a:rPr lang="da-DK" b="0" i="1" u="sng" dirty="0"/>
              <a:t>Søvnmønster</a:t>
            </a:r>
            <a:r>
              <a:rPr lang="da-DK" b="0" i="1" dirty="0"/>
              <a:t> – </a:t>
            </a:r>
            <a:r>
              <a:rPr lang="da-DK" b="0" i="0" dirty="0"/>
              <a:t>0) Sover normalt, 2) Vågner jævnligt, står op om natten, 4) Sover i løbet af dagen, 6) Personalet fastholder døgnrytme</a:t>
            </a:r>
            <a:endParaRPr lang="da-DK" b="0" dirty="0"/>
          </a:p>
          <a:p>
            <a:endParaRPr lang="da-DK" b="0" dirty="0"/>
          </a:p>
          <a:p>
            <a:r>
              <a:rPr lang="da-DK" b="0" dirty="0"/>
              <a:t>Sædvanlige symptomer ved demens (6 Spg.): Eks: </a:t>
            </a:r>
            <a:r>
              <a:rPr lang="da-DK" b="0" i="1" u="sng" dirty="0"/>
              <a:t>Rastløshed</a:t>
            </a:r>
            <a:r>
              <a:rPr lang="da-DK" b="0" i="1" dirty="0"/>
              <a:t> – </a:t>
            </a:r>
            <a:r>
              <a:rPr lang="da-DK" b="0" i="0" dirty="0"/>
              <a:t>0) Ingen rastløshed, 2) Viser tegn på rastløshed, 4) Fremstår tydeligt rastløs, 6) Fremstår konstant rastløs og kan ikke korrigeres</a:t>
            </a:r>
            <a:endParaRPr lang="da-DK" b="0" dirty="0"/>
          </a:p>
          <a:p>
            <a:endParaRPr lang="da-DK" b="0" dirty="0"/>
          </a:p>
          <a:p>
            <a:endParaRPr lang="da-DK" b="0" dirty="0"/>
          </a:p>
          <a:p>
            <a:endParaRPr lang="da-DK" b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3929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b="1" dirty="0"/>
              <a:t>Hanne</a:t>
            </a:r>
          </a:p>
          <a:p>
            <a:endParaRPr lang="da-DK" b="1" dirty="0"/>
          </a:p>
          <a:p>
            <a:r>
              <a:rPr lang="da-DK" b="0" dirty="0"/>
              <a:t>Efter diagnose udfyldes trinvoldskemaet </a:t>
            </a:r>
            <a:r>
              <a:rPr lang="da-DK" b="0" dirty="0" err="1"/>
              <a:t>hv</a:t>
            </a:r>
            <a:r>
              <a:rPr lang="da-DK" b="0" dirty="0"/>
              <a:t>. 3 måned, dette for at vurderer udviklingen på adfærd samt hvor det kan give mening at indsætte med kompenserende pædagogik.</a:t>
            </a:r>
          </a:p>
          <a:p>
            <a:r>
              <a:rPr lang="da-DK" b="0" dirty="0"/>
              <a:t>Fx kan det have betydning </a:t>
            </a:r>
            <a:r>
              <a:rPr lang="da-DK" b="0" dirty="0" err="1"/>
              <a:t>ifht</a:t>
            </a:r>
            <a:r>
              <a:rPr lang="da-DK" b="0" dirty="0"/>
              <a:t> om der skal ændres i rammen for dagsbeskæftigelse.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E880FF-D442-4BC2-A678-5D1F191DF920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9205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">
    <p:bg>
      <p:bgPr>
        <a:solidFill>
          <a:srgbClr val="233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10CE90-0D9F-6A6A-1872-AE9AA8694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9294EFD-B7D5-AB52-38C6-ACAFE7543F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A79CC40-4EF3-04D2-1DB7-2C46C451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723469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10">
    <p:bg>
      <p:bgPr>
        <a:solidFill>
          <a:srgbClr val="F6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5FEE2A0-48A8-910F-A43E-14AD4E3011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3D774308-8CCC-15B0-BF9D-6E28429884E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61B43334-9C8F-1BCD-FFCC-6C3CBAB6F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752314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F4A7479-253A-DFDB-5658-BD195A497A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56A20F4B-EEFB-A22F-530A-5C93369C06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09EC9E6F-C0A3-6B7F-3417-EFB647BA9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1035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bg>
      <p:bgPr>
        <a:solidFill>
          <a:srgbClr val="D5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6A967F25-B88D-EDC7-D403-FE0A198D6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sp>
        <p:nvSpPr>
          <p:cNvPr id="7" name="Titel 3">
            <a:extLst>
              <a:ext uri="{FF2B5EF4-FFF2-40B4-BE49-F238E27FC236}">
                <a16:creationId xmlns:a16="http://schemas.microsoft.com/office/drawing/2014/main" id="{6E560CC9-E338-2DC4-3EAE-DFBB7BE0C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509E691-1A58-DF63-2197-9A9EEC692F1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17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2">
    <p:bg>
      <p:bgPr>
        <a:solidFill>
          <a:srgbClr val="E4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7693F4-F1BF-45F9-5C72-AD411F264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19DCAFA-C10F-04B0-606D-9D32CD3247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5EA225D5-3726-9612-B094-A8B1C5B3B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05366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3">
    <p:bg>
      <p:bgPr>
        <a:solidFill>
          <a:srgbClr val="F8E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7693F4-F1BF-45F9-5C72-AD411F264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6EB81A01-C332-B50F-FC8F-0D2572CCFF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99C10ACF-A7B1-47F0-77FF-0CA0B4DA8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89629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4">
    <p:bg>
      <p:bgPr>
        <a:solidFill>
          <a:srgbClr val="FAD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7693F4-F1BF-45F9-5C72-AD411F264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3D4AA20-C35E-4C48-06F2-39D13D3BEC4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9224E416-0F2D-5549-5849-66D6878C8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573405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5">
    <p:bg>
      <p:bgPr>
        <a:solidFill>
          <a:srgbClr val="F9E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7693F4-F1BF-45F9-5C72-AD411F264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9329A95-242E-55E6-4662-504A9A470A9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2C987F52-883D-9B83-1CF5-43D68FBA22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877883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6">
    <p:bg>
      <p:bgPr>
        <a:solidFill>
          <a:srgbClr val="D6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7693F4-F1BF-45F9-5C72-AD411F264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4BC2EE0E-385B-6AA8-FF50-6D465A09006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4F38A0A5-805D-238F-9E34-8A2E4E343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71038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7">
    <p:bg>
      <p:bgPr>
        <a:solidFill>
          <a:srgbClr val="EE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7693F4-F1BF-45F9-5C72-AD411F264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B246A4B9-42AC-D9EE-A1B5-97DE3B02CD4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7BF23FE8-DADD-D738-54D0-C44808250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61971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8">
    <p:bg>
      <p:bgPr>
        <a:solidFill>
          <a:srgbClr val="ECD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17693F4-F1BF-45F9-5C72-AD411F2649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C541068D-3CD4-28F9-4FA0-C06B8ADCB7F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F7C5B49E-91B1-9B87-B8C6-41AF9C504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668041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2">
    <p:bg>
      <p:bgPr>
        <a:solidFill>
          <a:srgbClr val="D5E9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E210CE90-0D9F-6A6A-1872-AE9AA8694E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9294EFD-B7D5-AB52-38C6-ACAFE7543F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AA79CC40-4EF3-04D2-1DB7-2C46C4515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7597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_9">
    <p:bg>
      <p:bgPr>
        <a:solidFill>
          <a:srgbClr val="F6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5F6F797-6BA0-1353-DBB0-42FFFABB7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6560"/>
          <a:stretch/>
        </p:blipFill>
        <p:spPr>
          <a:xfrm>
            <a:off x="2699273" y="2943729"/>
            <a:ext cx="9492727" cy="3638046"/>
          </a:xfrm>
          <a:prstGeom prst="rect">
            <a:avLst/>
          </a:prstGeom>
        </p:spPr>
      </p:pic>
      <p:sp>
        <p:nvSpPr>
          <p:cNvPr id="10" name="Pladsholder til titel 1">
            <a:extLst>
              <a:ext uri="{FF2B5EF4-FFF2-40B4-BE49-F238E27FC236}">
                <a16:creationId xmlns:a16="http://schemas.microsoft.com/office/drawing/2014/main" id="{3563B68F-8F59-6B54-74B5-0C31F28E85D3}"/>
              </a:ext>
            </a:extLst>
          </p:cNvPr>
          <p:cNvSpPr txBox="1">
            <a:spLocks/>
          </p:cNvSpPr>
          <p:nvPr userDrawn="1"/>
        </p:nvSpPr>
        <p:spPr>
          <a:xfrm>
            <a:off x="598570" y="44124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4185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endParaRPr lang="da-DK" sz="3200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F7178CD-5672-680A-A97F-507A9A2B7BD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3" name="Titel 3">
            <a:extLst>
              <a:ext uri="{FF2B5EF4-FFF2-40B4-BE49-F238E27FC236}">
                <a16:creationId xmlns:a16="http://schemas.microsoft.com/office/drawing/2014/main" id="{FD94DBFA-4C9F-99F8-3BED-1F9AE491E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35003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halv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5021C9C3-DEBC-8F49-5F8B-8FE87A7C00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E1CADDAD-4BD5-09AC-B433-890C0341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01" y="4632344"/>
            <a:ext cx="5354224" cy="11056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r>
              <a:rPr lang="da-DK" sz="3200" b="1">
                <a:solidFill>
                  <a:srgbClr val="0041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for at redigere titeltypografien i masteren</a:t>
            </a:r>
            <a:endParaRPr lang="da-DK" sz="32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07EEA61-6C18-5BDC-E6DE-783B359D87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49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ed helt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>
            <a:extLst>
              <a:ext uri="{FF2B5EF4-FFF2-40B4-BE49-F238E27FC236}">
                <a16:creationId xmlns:a16="http://schemas.microsoft.com/office/drawing/2014/main" id="{5021C9C3-DEBC-8F49-5F8B-8FE87A7C00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Titel 5">
            <a:extLst>
              <a:ext uri="{FF2B5EF4-FFF2-40B4-BE49-F238E27FC236}">
                <a16:creationId xmlns:a16="http://schemas.microsoft.com/office/drawing/2014/main" id="{E1CADDAD-4BD5-09AC-B433-890C03419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sz="3200" b="1">
                <a:solidFill>
                  <a:srgbClr val="00418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for at redigere titeltypografien i masteren</a:t>
            </a:r>
            <a:endParaRPr lang="da-DK" sz="32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7094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rgbClr val="D5E9F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titel 1">
            <a:extLst>
              <a:ext uri="{FF2B5EF4-FFF2-40B4-BE49-F238E27FC236}">
                <a16:creationId xmlns:a16="http://schemas.microsoft.com/office/drawing/2014/main" id="{73C22294-7D7A-6A71-CE05-4C15EA0E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368691-0202-E7ED-E1B8-B3B6EEE34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06A6A93F-016D-2F7E-D09E-E6845B8E0C63}"/>
              </a:ext>
            </a:extLst>
          </p:cNvPr>
          <p:cNvSpPr txBox="1">
            <a:spLocks/>
          </p:cNvSpPr>
          <p:nvPr userDrawn="1"/>
        </p:nvSpPr>
        <p:spPr>
          <a:xfrm>
            <a:off x="608095" y="1999476"/>
            <a:ext cx="431544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7681B98B-D4D1-DBC1-894C-331F5954B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2000250"/>
            <a:ext cx="4305300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5252365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_2">
    <p:bg>
      <p:bgPr>
        <a:solidFill>
          <a:srgbClr val="F2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titel 1">
            <a:extLst>
              <a:ext uri="{FF2B5EF4-FFF2-40B4-BE49-F238E27FC236}">
                <a16:creationId xmlns:a16="http://schemas.microsoft.com/office/drawing/2014/main" id="{73C22294-7D7A-6A71-CE05-4C15EA0E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F368691-0202-E7ED-E1B8-B3B6EEE347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06A6A93F-016D-2F7E-D09E-E6845B8E0C63}"/>
              </a:ext>
            </a:extLst>
          </p:cNvPr>
          <p:cNvSpPr txBox="1">
            <a:spLocks/>
          </p:cNvSpPr>
          <p:nvPr userDrawn="1"/>
        </p:nvSpPr>
        <p:spPr>
          <a:xfrm>
            <a:off x="608095" y="1999476"/>
            <a:ext cx="431544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7681B98B-D4D1-DBC1-894C-331F5954B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2000250"/>
            <a:ext cx="4305300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7680010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rgbClr val="D5E9F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titel 1">
            <a:extLst>
              <a:ext uri="{FF2B5EF4-FFF2-40B4-BE49-F238E27FC236}">
                <a16:creationId xmlns:a16="http://schemas.microsoft.com/office/drawing/2014/main" id="{73C22294-7D7A-6A71-CE05-4C15EA0E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06A6A93F-016D-2F7E-D09E-E6845B8E0C63}"/>
              </a:ext>
            </a:extLst>
          </p:cNvPr>
          <p:cNvSpPr txBox="1">
            <a:spLocks/>
          </p:cNvSpPr>
          <p:nvPr userDrawn="1"/>
        </p:nvSpPr>
        <p:spPr>
          <a:xfrm>
            <a:off x="608095" y="1999476"/>
            <a:ext cx="431544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7681B98B-D4D1-DBC1-894C-331F5954B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2000250"/>
            <a:ext cx="4305300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E533F98-B6CB-A317-84C9-F8A2711455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751" y="595446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40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_2">
    <p:bg>
      <p:bgPr>
        <a:solidFill>
          <a:srgbClr val="F2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dsholder til titel 1">
            <a:extLst>
              <a:ext uri="{FF2B5EF4-FFF2-40B4-BE49-F238E27FC236}">
                <a16:creationId xmlns:a16="http://schemas.microsoft.com/office/drawing/2014/main" id="{73C22294-7D7A-6A71-CE05-4C15EA0E0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06A6A93F-016D-2F7E-D09E-E6845B8E0C63}"/>
              </a:ext>
            </a:extLst>
          </p:cNvPr>
          <p:cNvSpPr txBox="1">
            <a:spLocks/>
          </p:cNvSpPr>
          <p:nvPr userDrawn="1"/>
        </p:nvSpPr>
        <p:spPr>
          <a:xfrm>
            <a:off x="608095" y="1999476"/>
            <a:ext cx="431544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Pladsholder til tekst 10">
            <a:extLst>
              <a:ext uri="{FF2B5EF4-FFF2-40B4-BE49-F238E27FC236}">
                <a16:creationId xmlns:a16="http://schemas.microsoft.com/office/drawing/2014/main" id="{7681B98B-D4D1-DBC1-894C-331F5954B4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2000250"/>
            <a:ext cx="4305300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0BF368-5A5F-6FB1-AE8A-2B083E2128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751" y="595446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11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_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indhold 2">
            <a:extLst>
              <a:ext uri="{FF2B5EF4-FFF2-40B4-BE49-F238E27FC236}">
                <a16:creationId xmlns:a16="http://schemas.microsoft.com/office/drawing/2014/main" id="{06A6A93F-016D-2F7E-D09E-E6845B8E0C63}"/>
              </a:ext>
            </a:extLst>
          </p:cNvPr>
          <p:cNvSpPr txBox="1">
            <a:spLocks/>
          </p:cNvSpPr>
          <p:nvPr userDrawn="1"/>
        </p:nvSpPr>
        <p:spPr>
          <a:xfrm>
            <a:off x="608095" y="1999476"/>
            <a:ext cx="4315447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Pladsholder til titel 1">
            <a:extLst>
              <a:ext uri="{FF2B5EF4-FFF2-40B4-BE49-F238E27FC236}">
                <a16:creationId xmlns:a16="http://schemas.microsoft.com/office/drawing/2014/main" id="{3C11EA4D-24CC-F6AA-BDC3-A527628BA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17" name="Pladsholder til tekst 10">
            <a:extLst>
              <a:ext uri="{FF2B5EF4-FFF2-40B4-BE49-F238E27FC236}">
                <a16:creationId xmlns:a16="http://schemas.microsoft.com/office/drawing/2014/main" id="{0323A006-26AE-A195-4627-3AFB336844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5" y="2000250"/>
            <a:ext cx="4305300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F1A255C0-C421-A8E2-3E71-25E769EC81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751" y="595446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5362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">
    <p:bg>
      <p:bgPr>
        <a:solidFill>
          <a:srgbClr val="233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8">
            <a:extLst>
              <a:ext uri="{FF2B5EF4-FFF2-40B4-BE49-F238E27FC236}">
                <a16:creationId xmlns:a16="http://schemas.microsoft.com/office/drawing/2014/main" id="{261F5551-E3AB-9652-680E-D29AD401F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30B9D2-68F8-BC43-30A2-0AF485CB5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0161" y="5374915"/>
            <a:ext cx="10515600" cy="36327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endParaRPr lang="en-DK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4A5B140-8BB4-0ACC-B96B-9A6F451BDB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40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2">
    <p:bg>
      <p:bgPr>
        <a:solidFill>
          <a:srgbClr val="D5E9F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5">
            <a:extLst>
              <a:ext uri="{FF2B5EF4-FFF2-40B4-BE49-F238E27FC236}">
                <a16:creationId xmlns:a16="http://schemas.microsoft.com/office/drawing/2014/main" id="{50A08433-A44F-FD08-F9F2-2F33483BF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ladsholder til tekst 6">
            <a:extLst>
              <a:ext uri="{FF2B5EF4-FFF2-40B4-BE49-F238E27FC236}">
                <a16:creationId xmlns:a16="http://schemas.microsoft.com/office/drawing/2014/main" id="{AC693CC2-8D38-E56F-33F7-D98FEECD53B2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16E7013-9EAF-FC0C-AE61-34BB2E9D8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2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3">
    <p:bg>
      <p:bgPr>
        <a:solidFill>
          <a:srgbClr val="E4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D0C5762-6C8F-4545-668A-2CD88FF05E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2905984-C9D4-7728-C1BF-8393E45277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88328B68-56F9-5F7B-9D92-356E7D4E9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95082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3">
    <p:bg>
      <p:bgPr>
        <a:solidFill>
          <a:srgbClr val="E4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18C7CAB1-9FC4-48C7-8922-7E68B975A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4E34DDCF-5E1A-20C9-3019-3662581EC41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9FD7383-580B-1176-FD31-F43F7322FA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5507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4">
    <p:bg>
      <p:bgPr>
        <a:solidFill>
          <a:srgbClr val="F8E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5F952E39-0655-5C5D-16D3-B50DFDD03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912B2DF0-F716-C93C-A1BD-7FCC95DDC474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D9E1869-9441-988A-10A6-92943FDA15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809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5">
    <p:bg>
      <p:bgPr>
        <a:solidFill>
          <a:srgbClr val="FAD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B588C4F5-5203-6AC2-78EE-137D1351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CF700840-49B2-B6CE-0A5F-7B114A485EB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3312E25-742E-342A-14B8-1DDC918D1C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866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6">
    <p:bg>
      <p:bgPr>
        <a:solidFill>
          <a:srgbClr val="F9E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CF40D0E5-EB54-DA48-07B3-E68DFA1C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BA8459EF-1FAF-7437-DE6C-F4311B67992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A104E80-7B3C-5FAD-E45F-EC4ABE1ABA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2952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7">
    <p:bg>
      <p:bgPr>
        <a:solidFill>
          <a:srgbClr val="D6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503F75F0-3D2E-54EF-ABAB-76606A3F1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63D3C3B3-7962-26EC-FF7E-A606EF7969AF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859F45-4CCD-9F32-E811-CADEF2679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527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8">
    <p:bg>
      <p:bgPr>
        <a:solidFill>
          <a:srgbClr val="EE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8E77500C-0951-8993-ACA0-AF725B728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74E94135-A17A-57DA-6082-31871A9D2E2A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06829E9-AB9E-004D-067C-EAF73DA1C2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87109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9">
    <p:bg>
      <p:bgPr>
        <a:solidFill>
          <a:srgbClr val="ECD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80EAE81D-0AB3-17E4-BD49-46C3DE1AC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539E8B02-8EA8-F9E9-1280-57CE4BA3307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7DAC549-B114-7C83-1224-D25CD369E0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5622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0">
    <p:bg>
      <p:bgPr>
        <a:solidFill>
          <a:srgbClr val="F6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201F752D-9B3E-F64F-7B57-CB0F2382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69D1B38B-EF5C-AB1D-F468-32E0A96600A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9C15AB-59D2-4D51-E1EC-087A9779B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260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5">
            <a:extLst>
              <a:ext uri="{FF2B5EF4-FFF2-40B4-BE49-F238E27FC236}">
                <a16:creationId xmlns:a16="http://schemas.microsoft.com/office/drawing/2014/main" id="{201F752D-9B3E-F64F-7B57-CB0F23823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161" y="4876054"/>
            <a:ext cx="10515600" cy="470217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endParaRPr lang="da-DK" sz="2400" b="1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ladsholder til tekst 6">
            <a:extLst>
              <a:ext uri="{FF2B5EF4-FFF2-40B4-BE49-F238E27FC236}">
                <a16:creationId xmlns:a16="http://schemas.microsoft.com/office/drawing/2014/main" id="{69D1B38B-EF5C-AB1D-F468-32E0A96600AD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20161" y="5359621"/>
            <a:ext cx="10515600" cy="38317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233F91"/>
                </a:solidFill>
              </a:defRPr>
            </a:lvl1pPr>
          </a:lstStyle>
          <a:p>
            <a:pPr marL="0" indent="0">
              <a:buNone/>
            </a:pPr>
            <a:endParaRPr lang="da-DK" sz="2000" dirty="0">
              <a:solidFill>
                <a:srgbClr val="00418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DD9C15AB-59D2-4D51-E1EC-087A9779B5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0961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>
            <a:extLst>
              <a:ext uri="{FF2B5EF4-FFF2-40B4-BE49-F238E27FC236}">
                <a16:creationId xmlns:a16="http://schemas.microsoft.com/office/drawing/2014/main" id="{18427AA4-8BEA-5A07-616D-FEA1551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tekst 10">
            <a:extLst>
              <a:ext uri="{FF2B5EF4-FFF2-40B4-BE49-F238E27FC236}">
                <a16:creationId xmlns:a16="http://schemas.microsoft.com/office/drawing/2014/main" id="{65D8AA46-6A84-0F24-16FD-16F81A43B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4" y="2000250"/>
            <a:ext cx="5476875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EC321FF-9313-0435-9CEF-538ACBD95F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751" y="595446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983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4">
    <p:bg>
      <p:bgPr>
        <a:solidFill>
          <a:srgbClr val="F8E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8D4928F-661E-D279-C4AD-70FA78C56E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8D0DF34F-542F-FBDC-F0A3-B01125BDBAB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8CFCC895-EEB2-4280-5814-E3DB93989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39488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med plads til billeder eller tab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>
            <a:extLst>
              <a:ext uri="{FF2B5EF4-FFF2-40B4-BE49-F238E27FC236}">
                <a16:creationId xmlns:a16="http://schemas.microsoft.com/office/drawing/2014/main" id="{18427AA4-8BEA-5A07-616D-FEA1551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tekst 10">
            <a:extLst>
              <a:ext uri="{FF2B5EF4-FFF2-40B4-BE49-F238E27FC236}">
                <a16:creationId xmlns:a16="http://schemas.microsoft.com/office/drawing/2014/main" id="{65D8AA46-6A84-0F24-16FD-16F81A43B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4" y="2000250"/>
            <a:ext cx="5476875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863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med 2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>
            <a:extLst>
              <a:ext uri="{FF2B5EF4-FFF2-40B4-BE49-F238E27FC236}">
                <a16:creationId xmlns:a16="http://schemas.microsoft.com/office/drawing/2014/main" id="{18427AA4-8BEA-5A07-616D-FEA1551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tekst 10">
            <a:extLst>
              <a:ext uri="{FF2B5EF4-FFF2-40B4-BE49-F238E27FC236}">
                <a16:creationId xmlns:a16="http://schemas.microsoft.com/office/drawing/2014/main" id="{65D8AA46-6A84-0F24-16FD-16F81A43B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3" y="2000250"/>
            <a:ext cx="8724901" cy="4362450"/>
          </a:xfrm>
          <a:prstGeom prst="rect">
            <a:avLst/>
          </a:prstGeom>
        </p:spPr>
        <p:txBody>
          <a:bodyPr numCol="2" spcCol="540000"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BC1269-998D-E3B5-C730-9BCB5CFD2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66751" y="5954462"/>
            <a:ext cx="1800000" cy="6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907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ssid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>
            <a:extLst>
              <a:ext uri="{FF2B5EF4-FFF2-40B4-BE49-F238E27FC236}">
                <a16:creationId xmlns:a16="http://schemas.microsoft.com/office/drawing/2014/main" id="{18427AA4-8BEA-5A07-616D-FEA1551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095" y="70542"/>
            <a:ext cx="588795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defRPr sz="28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  <p:sp>
        <p:nvSpPr>
          <p:cNvPr id="8" name="Pladsholder til tekst 10">
            <a:extLst>
              <a:ext uri="{FF2B5EF4-FFF2-40B4-BE49-F238E27FC236}">
                <a16:creationId xmlns:a16="http://schemas.microsoft.com/office/drawing/2014/main" id="{65D8AA46-6A84-0F24-16FD-16F81A43BD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9124" y="2000250"/>
            <a:ext cx="5476875" cy="4362450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7753590-6F11-D12C-2B23-09084CF07A6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29425" y="0"/>
            <a:ext cx="5362575" cy="6858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02300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">
    <p:bg>
      <p:bgPr>
        <a:solidFill>
          <a:srgbClr val="233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B233500C-86FC-1498-5E33-8B74962521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325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2">
    <p:bg>
      <p:bgPr>
        <a:solidFill>
          <a:srgbClr val="D5E9F4">
            <a:alpha val="4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8C6C86D4-D320-C959-A799-E61B237167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5811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3">
    <p:bg>
      <p:bgPr>
        <a:solidFill>
          <a:srgbClr val="E4DD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7548482-B483-46AF-0A63-266F2578D6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0536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4">
    <p:bg>
      <p:bgPr>
        <a:solidFill>
          <a:srgbClr val="F8E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667FAA77-BFC9-410C-9389-A140E87B3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023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5">
    <p:bg>
      <p:bgPr>
        <a:solidFill>
          <a:srgbClr val="FAD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C844B0FE-EAF4-F176-048F-FA497E3A9D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81758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6">
    <p:bg>
      <p:bgPr>
        <a:solidFill>
          <a:srgbClr val="F9E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EFE62C1-041F-FD3A-75AB-CE22AB5CBE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834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7">
    <p:bg>
      <p:bgPr>
        <a:solidFill>
          <a:srgbClr val="D6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B12CD2B-2D0B-4DED-C3FD-63F5C715549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3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5">
    <p:bg>
      <p:bgPr>
        <a:solidFill>
          <a:srgbClr val="FADA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051E494-0FAC-2252-7AE1-B2F9A20D69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C335EE7-E08C-ACEE-1106-1FC255375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45933B58-D9C8-5066-FF02-1948FD39A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8755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8">
    <p:bg>
      <p:bgPr>
        <a:solidFill>
          <a:srgbClr val="EE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7C55C397-CD85-FA0D-59EC-1328E755BAE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83240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9">
    <p:bg>
      <p:bgPr>
        <a:solidFill>
          <a:srgbClr val="ECD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B4FFD5B-C37B-9192-7BAD-05F2A4CC76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1153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10">
    <p:bg>
      <p:bgPr>
        <a:solidFill>
          <a:srgbClr val="F6F6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A64BD8DF-5D81-9367-7B06-63DA164D5E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63053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gside 1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344210CA-F2CD-301D-9E4B-AFCF91EA6E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86763" y="2546042"/>
            <a:ext cx="4818474" cy="1765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52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6">
    <p:bg>
      <p:bgPr>
        <a:solidFill>
          <a:srgbClr val="F9E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5ECA85D-7A54-E154-6919-27D34BBA61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13119F0-7ED6-B00D-624C-76587579F8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D7585AF7-658F-0116-B9BE-78B64359A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570320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7">
    <p:bg>
      <p:bgPr>
        <a:solidFill>
          <a:srgbClr val="D6E3B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40F6EDE-69B5-9396-7F48-B1D8113D78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0F5CDF3-DAC6-04F7-245D-819016B8E49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95576266-7138-A97E-FD2E-B31587B7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872358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8">
    <p:bg>
      <p:bgPr>
        <a:solidFill>
          <a:srgbClr val="EEF1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5BEF2C3-B738-DC40-655E-3CA9625040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EE76384-75E7-76B5-5D13-C9D4F94A45F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60FE3789-005E-1532-3D9E-16FF8B5AC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1207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1_9">
    <p:bg>
      <p:bgPr>
        <a:solidFill>
          <a:srgbClr val="ECDE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5">
            <a:extLst>
              <a:ext uri="{FF2B5EF4-FFF2-40B4-BE49-F238E27FC236}">
                <a16:creationId xmlns:a16="http://schemas.microsoft.com/office/drawing/2014/main" id="{6F3E6FFB-1074-B5D1-006C-D8E31D273499}"/>
              </a:ext>
            </a:extLst>
          </p:cNvPr>
          <p:cNvSpPr txBox="1">
            <a:spLocks/>
          </p:cNvSpPr>
          <p:nvPr userDrawn="1"/>
        </p:nvSpPr>
        <p:spPr>
          <a:xfrm>
            <a:off x="598901" y="4632344"/>
            <a:ext cx="10515600" cy="11056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A431708E-9905-3757-8DA2-14DF13B421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32741"/>
          <a:stretch/>
        </p:blipFill>
        <p:spPr>
          <a:xfrm>
            <a:off x="5359154" y="1999702"/>
            <a:ext cx="6832846" cy="36380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D80747B7-2C55-0924-CF50-5345AA8F4C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3201" y="563312"/>
            <a:ext cx="1800000" cy="659680"/>
          </a:xfrm>
          <a:prstGeom prst="rect">
            <a:avLst/>
          </a:prstGeom>
        </p:spPr>
      </p:pic>
      <p:sp>
        <p:nvSpPr>
          <p:cNvPr id="8" name="Titel 3">
            <a:extLst>
              <a:ext uri="{FF2B5EF4-FFF2-40B4-BE49-F238E27FC236}">
                <a16:creationId xmlns:a16="http://schemas.microsoft.com/office/drawing/2014/main" id="{E8C4420E-4A46-FBFF-F828-148A109D9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301" y="4784744"/>
            <a:ext cx="10515600" cy="110564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>
                <a:solidFill>
                  <a:srgbClr val="233F9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46804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>
            <a:extLst>
              <a:ext uri="{FF2B5EF4-FFF2-40B4-BE49-F238E27FC236}">
                <a16:creationId xmlns:a16="http://schemas.microsoft.com/office/drawing/2014/main" id="{B3BF1FC3-B374-E475-C770-354DA27E8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57579C8D-BE0D-F233-3E57-DEE0C4A13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06409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8" r:id="rId3"/>
    <p:sldLayoutId id="2147483669" r:id="rId4"/>
    <p:sldLayoutId id="2147483661" r:id="rId5"/>
    <p:sldLayoutId id="2147483666" r:id="rId6"/>
    <p:sldLayoutId id="2147483664" r:id="rId7"/>
    <p:sldLayoutId id="2147483663" r:id="rId8"/>
    <p:sldLayoutId id="2147483660" r:id="rId9"/>
    <p:sldLayoutId id="2147483662" r:id="rId10"/>
    <p:sldLayoutId id="2147483667" r:id="rId11"/>
    <p:sldLayoutId id="2147483650" r:id="rId12"/>
    <p:sldLayoutId id="2147483670" r:id="rId13"/>
    <p:sldLayoutId id="2147483671" r:id="rId14"/>
    <p:sldLayoutId id="2147483673" r:id="rId15"/>
    <p:sldLayoutId id="2147483672" r:id="rId16"/>
    <p:sldLayoutId id="2147483674" r:id="rId17"/>
    <p:sldLayoutId id="2147483675" r:id="rId18"/>
    <p:sldLayoutId id="2147483678" r:id="rId19"/>
    <p:sldLayoutId id="2147483651" r:id="rId20"/>
    <p:sldLayoutId id="2147483693" r:id="rId21"/>
    <p:sldLayoutId id="214748370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itel 1">
            <a:extLst>
              <a:ext uri="{FF2B5EF4-FFF2-40B4-BE49-F238E27FC236}">
                <a16:creationId xmlns:a16="http://schemas.microsoft.com/office/drawing/2014/main" id="{E234BA9D-8D87-B3E4-F764-2D2DFBF10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75F0918D-E10D-449C-2BB4-29DA53B6C3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00243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5" r:id="rId2"/>
    <p:sldLayoutId id="2147483696" r:id="rId3"/>
    <p:sldLayoutId id="2147483697" r:id="rId4"/>
    <p:sldLayoutId id="214748368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itel 2">
            <a:extLst>
              <a:ext uri="{FF2B5EF4-FFF2-40B4-BE49-F238E27FC236}">
                <a16:creationId xmlns:a16="http://schemas.microsoft.com/office/drawing/2014/main" id="{C15CD471-7D14-19F1-3F5D-86670CF04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806846D-AC9B-7C34-9B7D-D98B6B9326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88320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9" r:id="rId2"/>
    <p:sldLayoutId id="2147483707" r:id="rId3"/>
    <p:sldLayoutId id="2147483706" r:id="rId4"/>
    <p:sldLayoutId id="2147483683" r:id="rId5"/>
    <p:sldLayoutId id="2147483701" r:id="rId6"/>
    <p:sldLayoutId id="2147483702" r:id="rId7"/>
    <p:sldLayoutId id="2147483703" r:id="rId8"/>
    <p:sldLayoutId id="2147483704" r:id="rId9"/>
    <p:sldLayoutId id="2147483709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185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000" kern="1200">
          <a:solidFill>
            <a:srgbClr val="004185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985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47" r:id="rId2"/>
    <p:sldLayoutId id="2147483722" r:id="rId3"/>
    <p:sldLayoutId id="214748372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105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cid:300EF54D-7224-4A05-884D-587EB77C1D88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8.xml"/><Relationship Id="rId5" Type="http://schemas.openxmlformats.org/officeDocument/2006/relationships/image" Target="cid:31047D67-D158-4579-9763-1781E5C9A980" TargetMode="Externa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videnscenterfordemens.dk/da/abc-demens-pleje-og-oms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948218E-CE90-CD39-CE4B-8901603EE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94" y="1264396"/>
            <a:ext cx="7041697" cy="3884379"/>
          </a:xfrm>
        </p:spPr>
        <p:txBody>
          <a:bodyPr>
            <a:normAutofit/>
          </a:bodyPr>
          <a:lstStyle/>
          <a:p>
            <a:r>
              <a:rPr lang="da-DK" dirty="0"/>
              <a:t>Erfaringer fra Projekt Fremfærd </a:t>
            </a:r>
            <a:br>
              <a:rPr lang="da-DK" dirty="0"/>
            </a:br>
            <a:br>
              <a:rPr lang="da-DK" dirty="0"/>
            </a:br>
            <a:r>
              <a:rPr lang="da-DK" b="0" dirty="0"/>
              <a:t>- Opsporing og udredning af demens hos borgere med et udviklingshandicap </a:t>
            </a:r>
            <a:endParaRPr lang="da-DK" dirty="0"/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E1B15353-286F-494B-80EA-301FD3D08FB2}"/>
              </a:ext>
            </a:extLst>
          </p:cNvPr>
          <p:cNvSpPr txBox="1"/>
          <p:nvPr/>
        </p:nvSpPr>
        <p:spPr>
          <a:xfrm>
            <a:off x="146894" y="5275385"/>
            <a:ext cx="65493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Heidi Tvorup Jensen – socialpædagog</a:t>
            </a:r>
          </a:p>
          <a:p>
            <a:r>
              <a:rPr lang="da-DK" dirty="0">
                <a:solidFill>
                  <a:schemeClr val="bg1"/>
                </a:solidFill>
              </a:rPr>
              <a:t>Hanne Lildal Mejlholm – sygeplejerske</a:t>
            </a:r>
          </a:p>
          <a:p>
            <a:r>
              <a:rPr lang="da-DK" dirty="0">
                <a:solidFill>
                  <a:schemeClr val="bg1"/>
                </a:solidFill>
              </a:rPr>
              <a:t>Mari-Ann </a:t>
            </a:r>
            <a:r>
              <a:rPr lang="da-DK" dirty="0" err="1">
                <a:solidFill>
                  <a:schemeClr val="bg1"/>
                </a:solidFill>
              </a:rPr>
              <a:t>Jûrs</a:t>
            </a:r>
            <a:r>
              <a:rPr lang="da-DK" dirty="0">
                <a:solidFill>
                  <a:schemeClr val="bg1"/>
                </a:solidFill>
              </a:rPr>
              <a:t> Pedersen - Tilbudsleder</a:t>
            </a:r>
          </a:p>
        </p:txBody>
      </p:sp>
    </p:spTree>
    <p:extLst>
      <p:ext uri="{BB962C8B-B14F-4D97-AF65-F5344CB8AC3E}">
        <p14:creationId xmlns:p14="http://schemas.microsoft.com/office/powerpoint/2010/main" val="953848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lede 6">
            <a:extLst>
              <a:ext uri="{FF2B5EF4-FFF2-40B4-BE49-F238E27FC236}">
                <a16:creationId xmlns:a16="http://schemas.microsoft.com/office/drawing/2014/main" id="{522E9AFC-B116-48E0-9845-0F4258326DDD}"/>
              </a:ext>
            </a:extLst>
          </p:cNvPr>
          <p:cNvPicPr/>
          <p:nvPr/>
        </p:nvPicPr>
        <p:blipFill rotWithShape="1">
          <a:blip r:embed="rId3"/>
          <a:srcRect l="30297" t="13778" r="34426" b="5213"/>
          <a:stretch/>
        </p:blipFill>
        <p:spPr bwMode="auto">
          <a:xfrm>
            <a:off x="3617844" y="447536"/>
            <a:ext cx="4482548" cy="596292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318346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4071" y="391417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Pædagogisk tilgang/fokus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BFEB9C0-532C-453F-81C6-EBCCE3DBCBB0}"/>
              </a:ext>
            </a:extLst>
          </p:cNvPr>
          <p:cNvSpPr/>
          <p:nvPr/>
        </p:nvSpPr>
        <p:spPr>
          <a:xfrm>
            <a:off x="328021" y="1758017"/>
            <a:ext cx="11207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Personcentreret omsorg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Low </a:t>
            </a:r>
            <a:r>
              <a:rPr lang="da-DK" sz="2800" dirty="0" err="1">
                <a:solidFill>
                  <a:schemeClr val="bg1"/>
                </a:solidFill>
              </a:rPr>
              <a:t>Arousal</a:t>
            </a:r>
            <a:r>
              <a:rPr lang="da-DK" sz="2800" dirty="0">
                <a:solidFill>
                  <a:schemeClr val="bg1"/>
                </a:solidFill>
              </a:rPr>
              <a:t> pædagogik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Livshistorie – samarbejde med pårørende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KRAP (pædagogisk metode med fokus på anerkendelse)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Demensvenlig indretning af bolig</a:t>
            </a:r>
          </a:p>
          <a:p>
            <a:endParaRPr lang="da-DK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3654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2330" y="421562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Systematik i samarbejdet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BFEB9C0-532C-453F-81C6-EBCCE3DBCBB0}"/>
              </a:ext>
            </a:extLst>
          </p:cNvPr>
          <p:cNvSpPr/>
          <p:nvPr/>
        </p:nvSpPr>
        <p:spPr>
          <a:xfrm>
            <a:off x="297876" y="1446518"/>
            <a:ext cx="1120748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Borgere og pårørende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Demenskoordinator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Egen læge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Velfærdsteknologisk konsulent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Fysioterapeutisk konsulent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>
                <a:solidFill>
                  <a:schemeClr val="bg1"/>
                </a:solidFill>
              </a:rPr>
              <a:t>Samarbejde mellem Botilbud, Dagtilbud og myndighed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849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478" y="1378669"/>
            <a:ext cx="11535947" cy="949915"/>
          </a:xfrm>
        </p:spPr>
        <p:txBody>
          <a:bodyPr>
            <a:normAutofit/>
          </a:bodyPr>
          <a:lstStyle/>
          <a:p>
            <a:r>
              <a:rPr lang="da-DK" sz="4000" dirty="0"/>
              <a:t>Velfærdsteknologi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F4A8C5F-587C-4544-833E-6A13490C1023}"/>
              </a:ext>
            </a:extLst>
          </p:cNvPr>
          <p:cNvPicPr/>
          <p:nvPr/>
        </p:nvPicPr>
        <p:blipFill rotWithShape="1">
          <a:blip r:embed="rId3"/>
          <a:srcRect l="10185" t="13958" r="19533" b="12800"/>
          <a:stretch/>
        </p:blipFill>
        <p:spPr bwMode="auto">
          <a:xfrm>
            <a:off x="4597249" y="3628597"/>
            <a:ext cx="3586895" cy="307640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31FFD52E-59B8-4FAB-9F87-0506C499545C" descr="IMG_1046.jpg">
            <a:extLst>
              <a:ext uri="{FF2B5EF4-FFF2-40B4-BE49-F238E27FC236}">
                <a16:creationId xmlns:a16="http://schemas.microsoft.com/office/drawing/2014/main" id="{ABEFDB07-AE18-4072-A187-37D20AF7A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" y="3628598"/>
            <a:ext cx="3996724" cy="30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1477B4D-C00B-49D2-AAAF-DDE35AFDF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0198" y="3628596"/>
            <a:ext cx="3076402" cy="3076402"/>
          </a:xfrm>
          <a:prstGeom prst="rect">
            <a:avLst/>
          </a:prstGeom>
        </p:spPr>
      </p:pic>
      <p:pic>
        <p:nvPicPr>
          <p:cNvPr id="10" name="Billede 9" descr="IMG_0209.jpg">
            <a:extLst>
              <a:ext uri="{FF2B5EF4-FFF2-40B4-BE49-F238E27FC236}">
                <a16:creationId xmlns:a16="http://schemas.microsoft.com/office/drawing/2014/main" id="{3401F47A-A273-4F77-8AB5-DEF9D87F85D3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6129" y="153002"/>
            <a:ext cx="2524540" cy="34012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12918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3478" y="1378669"/>
            <a:ext cx="11535947" cy="949915"/>
          </a:xfrm>
        </p:spPr>
        <p:txBody>
          <a:bodyPr>
            <a:normAutofit/>
          </a:bodyPr>
          <a:lstStyle/>
          <a:p>
            <a:r>
              <a:rPr lang="da-DK" sz="4000" dirty="0"/>
              <a:t>IT-understøttelse</a:t>
            </a:r>
          </a:p>
        </p:txBody>
      </p:sp>
      <p:pic>
        <p:nvPicPr>
          <p:cNvPr id="7" name="Billede 6" descr="C:\Users\hmej\AppData\Local\Microsoft\Windows\INetCache\Content.MSO\14868BAE.tmp">
            <a:extLst>
              <a:ext uri="{FF2B5EF4-FFF2-40B4-BE49-F238E27FC236}">
                <a16:creationId xmlns:a16="http://schemas.microsoft.com/office/drawing/2014/main" id="{05CF4E33-55EE-4D63-86C1-D4C08663BFB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764" r="31168" b="764"/>
          <a:stretch/>
        </p:blipFill>
        <p:spPr bwMode="auto">
          <a:xfrm>
            <a:off x="391887" y="2589841"/>
            <a:ext cx="2739078" cy="2765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Billede 7" descr="IMG_1085.jpg">
            <a:extLst>
              <a:ext uri="{FF2B5EF4-FFF2-40B4-BE49-F238E27FC236}">
                <a16:creationId xmlns:a16="http://schemas.microsoft.com/office/drawing/2014/main" id="{640BC2A0-84EE-4271-AA15-597A77CBD123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0965" y="2589841"/>
            <a:ext cx="8821550" cy="2765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lede 4" descr="C:\Users\hmej\AppData\Local\Microsoft\Windows\INetCache\Content.MSO\14868BAE.tmp">
            <a:extLst>
              <a:ext uri="{FF2B5EF4-FFF2-40B4-BE49-F238E27FC236}">
                <a16:creationId xmlns:a16="http://schemas.microsoft.com/office/drawing/2014/main" id="{EE33691C-04A4-4DDE-BD20-89495A14F658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764" r="31168" b="764"/>
          <a:stretch/>
        </p:blipFill>
        <p:spPr bwMode="auto">
          <a:xfrm>
            <a:off x="9423699" y="173249"/>
            <a:ext cx="942054" cy="826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Billede 5" descr="C:\Users\hmej\AppData\Local\Microsoft\Windows\INetCache\Content.MSO\14868BAE.tmp">
            <a:extLst>
              <a:ext uri="{FF2B5EF4-FFF2-40B4-BE49-F238E27FC236}">
                <a16:creationId xmlns:a16="http://schemas.microsoft.com/office/drawing/2014/main" id="{B447BCCB-25A2-4F1E-9508-8A0EC91BFA63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764" r="31168" b="764"/>
          <a:stretch/>
        </p:blipFill>
        <p:spPr bwMode="auto">
          <a:xfrm rot="19500692">
            <a:off x="9810216" y="1316895"/>
            <a:ext cx="942054" cy="826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Billede 8" descr="C:\Users\hmej\AppData\Local\Microsoft\Windows\INetCache\Content.MSO\14868BAE.tmp">
            <a:extLst>
              <a:ext uri="{FF2B5EF4-FFF2-40B4-BE49-F238E27FC236}">
                <a16:creationId xmlns:a16="http://schemas.microsoft.com/office/drawing/2014/main" id="{A5E83C77-94B6-4821-8B8E-E658E493C510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29" t="764" r="31168" b="764"/>
          <a:stretch/>
        </p:blipFill>
        <p:spPr bwMode="auto">
          <a:xfrm rot="1888690">
            <a:off x="10699285" y="236531"/>
            <a:ext cx="942054" cy="8263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1298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569" y="421562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Ny viden fra projektet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BFEB9C0-532C-453F-81C6-EBCCE3DBCBB0}"/>
              </a:ext>
            </a:extLst>
          </p:cNvPr>
          <p:cNvSpPr/>
          <p:nvPr/>
        </p:nvSpPr>
        <p:spPr>
          <a:xfrm>
            <a:off x="297876" y="1446518"/>
            <a:ext cx="11207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EA49A5B-9B61-43B8-BDA9-457B7A09E16D}"/>
              </a:ext>
            </a:extLst>
          </p:cNvPr>
          <p:cNvSpPr/>
          <p:nvPr/>
        </p:nvSpPr>
        <p:spPr>
          <a:xfrm>
            <a:off x="297876" y="1446518"/>
            <a:ext cx="11207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3C7FB2C9-B10A-4342-B4BF-77D631A736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669" y="1446518"/>
            <a:ext cx="8991600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2043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94892" y="0"/>
            <a:ext cx="14540405" cy="1477575"/>
          </a:xfrm>
        </p:spPr>
        <p:txBody>
          <a:bodyPr>
            <a:normAutofit/>
          </a:bodyPr>
          <a:lstStyle/>
          <a:p>
            <a:r>
              <a:rPr lang="da-DK" sz="4400" dirty="0"/>
              <a:t>De 10 principper 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3BFEB9C0-532C-453F-81C6-EBCCE3DBCBB0}"/>
              </a:ext>
            </a:extLst>
          </p:cNvPr>
          <p:cNvSpPr/>
          <p:nvPr/>
        </p:nvSpPr>
        <p:spPr>
          <a:xfrm>
            <a:off x="297876" y="1446518"/>
            <a:ext cx="11207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BEA49A5B-9B61-43B8-BDA9-457B7A09E16D}"/>
              </a:ext>
            </a:extLst>
          </p:cNvPr>
          <p:cNvSpPr/>
          <p:nvPr/>
        </p:nvSpPr>
        <p:spPr>
          <a:xfrm>
            <a:off x="297876" y="1446518"/>
            <a:ext cx="11207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>
              <a:solidFill>
                <a:schemeClr val="bg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8E731FD-CF4C-4FE1-BF96-0492BA1C6953}"/>
              </a:ext>
            </a:extLst>
          </p:cNvPr>
          <p:cNvSpPr/>
          <p:nvPr/>
        </p:nvSpPr>
        <p:spPr>
          <a:xfrm>
            <a:off x="810342" y="1446518"/>
            <a:ext cx="884612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solidFill>
                  <a:schemeClr val="bg1"/>
                </a:solidFill>
              </a:rPr>
              <a:t>1. Arbejd systematisk med observation og dokumentation</a:t>
            </a:r>
          </a:p>
          <a:p>
            <a:pPr marL="228600" indent="-228600">
              <a:buAutoNum type="arabicPeriod"/>
            </a:pPr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2. Udredning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3. Sundhedsfaglige, socialpædagogiske og pædagogiske perspektiver.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4. Livshistorie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5. Individuelle meningsfulde aktiviteter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6. Fælles faglige metoder og redskaber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7. Samarbejdet med pårørende og netværk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8. Brug fagpersoner i kommunen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9. Relevante samarbejdspartnere i andre sektorer</a:t>
            </a:r>
          </a:p>
          <a:p>
            <a:endParaRPr lang="da-DK" dirty="0">
              <a:solidFill>
                <a:schemeClr val="bg1"/>
              </a:solidFill>
            </a:endParaRPr>
          </a:p>
          <a:p>
            <a:r>
              <a:rPr lang="da-DK" dirty="0">
                <a:solidFill>
                  <a:schemeClr val="bg1"/>
                </a:solidFill>
              </a:rPr>
              <a:t>10. Vær tydelig over for samarbejdspartnere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1393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33F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1ADD330E-CD70-47C1-BD3F-01087C0258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9536" y="5058696"/>
            <a:ext cx="2710433" cy="125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38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640" y="1029610"/>
            <a:ext cx="11535947" cy="949915"/>
          </a:xfrm>
        </p:spPr>
        <p:txBody>
          <a:bodyPr>
            <a:normAutofit/>
          </a:bodyPr>
          <a:lstStyle/>
          <a:p>
            <a:r>
              <a:rPr lang="da-DK" sz="2800" dirty="0"/>
              <a:t>Baggrunden for projektet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D3F49B-B236-787C-350B-9CA5E7DD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92918" y="3345446"/>
            <a:ext cx="10515600" cy="3491948"/>
          </a:xfrm>
        </p:spPr>
        <p:txBody>
          <a:bodyPr>
            <a:normAutofit/>
          </a:bodyPr>
          <a:lstStyle/>
          <a:p>
            <a:r>
              <a:rPr lang="da-DK" sz="2800" b="1" dirty="0"/>
              <a:t>90 % af mennesker med </a:t>
            </a:r>
            <a:r>
              <a:rPr lang="da-DK" sz="2800" b="1" dirty="0" err="1"/>
              <a:t>downs</a:t>
            </a:r>
            <a:r>
              <a:rPr lang="da-DK" sz="2800" b="1" dirty="0"/>
              <a:t> udvikler demenssygdomme.</a:t>
            </a:r>
          </a:p>
          <a:p>
            <a:endParaRPr lang="da-DK" sz="2800" b="1" dirty="0"/>
          </a:p>
          <a:p>
            <a:r>
              <a:rPr lang="da-DK" sz="2800" b="1" dirty="0"/>
              <a:t>60 % med andre udviklingshandicaps udvikler demens.</a:t>
            </a:r>
          </a:p>
        </p:txBody>
      </p:sp>
    </p:spTree>
    <p:extLst>
      <p:ext uri="{BB962C8B-B14F-4D97-AF65-F5344CB8AC3E}">
        <p14:creationId xmlns:p14="http://schemas.microsoft.com/office/powerpoint/2010/main" val="31877254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640" y="1029610"/>
            <a:ext cx="11535947" cy="949915"/>
          </a:xfrm>
        </p:spPr>
        <p:txBody>
          <a:bodyPr>
            <a:normAutofit/>
          </a:bodyPr>
          <a:lstStyle/>
          <a:p>
            <a:r>
              <a:rPr lang="da-DK" sz="2800" dirty="0"/>
              <a:t>Grundlæggende viden om demens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D3F49B-B236-787C-350B-9CA5E7DD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417" y="1979525"/>
            <a:ext cx="11414927" cy="4330839"/>
          </a:xfrm>
        </p:spPr>
        <p:txBody>
          <a:bodyPr>
            <a:normAutofit/>
          </a:bodyPr>
          <a:lstStyle/>
          <a:p>
            <a:r>
              <a:rPr lang="da-DK" sz="2800" b="1" dirty="0"/>
              <a:t>E-learningsmoduler</a:t>
            </a:r>
          </a:p>
          <a:p>
            <a:r>
              <a:rPr lang="da-DK" sz="2800" b="1" dirty="0"/>
              <a:t>Online undervisning</a:t>
            </a:r>
          </a:p>
          <a:p>
            <a:r>
              <a:rPr lang="da-DK" sz="2800" b="1" dirty="0"/>
              <a:t>Workshops </a:t>
            </a:r>
          </a:p>
          <a:p>
            <a:r>
              <a:rPr lang="da-DK" sz="2800" b="1" dirty="0"/>
              <a:t>Hjernen – og demenstyper</a:t>
            </a:r>
          </a:p>
          <a:p>
            <a:r>
              <a:rPr lang="da-DK" sz="2800" b="1" dirty="0"/>
              <a:t>Pårørendesamarbejde </a:t>
            </a:r>
          </a:p>
          <a:p>
            <a:r>
              <a:rPr lang="da-DK" sz="2800" b="1" dirty="0"/>
              <a:t>Personcentreret omsorg – pædagogikken omkring den demente</a:t>
            </a:r>
          </a:p>
          <a:p>
            <a:endParaRPr lang="da-DK" sz="2800" b="1" dirty="0"/>
          </a:p>
          <a:p>
            <a:r>
              <a:rPr lang="da-DK" sz="28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https://videnscenterfordemens.dk/da/abc-demens-pleje-og-omsorg</a:t>
            </a:r>
            <a:endParaRPr lang="da-DK" sz="2800" dirty="0"/>
          </a:p>
          <a:p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740570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922" y="1029610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Fokus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D3F49B-B236-787C-350B-9CA5E7DD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417" y="2412014"/>
            <a:ext cx="11414927" cy="433083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/>
              <a:t>Tidlig opsporing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/>
              <a:t>Udredning i samarbejde med praktiserende læge og demenskoordinator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/>
              <a:t>Udelukkelse af anden sygdom</a:t>
            </a:r>
          </a:p>
          <a:p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20007934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85" y="1504567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Udelukkelse af anden sygdom</a:t>
            </a:r>
          </a:p>
        </p:txBody>
      </p:sp>
      <p:sp>
        <p:nvSpPr>
          <p:cNvPr id="8" name="Pladsholder til tekst 2">
            <a:extLst>
              <a:ext uri="{FF2B5EF4-FFF2-40B4-BE49-F238E27FC236}">
                <a16:creationId xmlns:a16="http://schemas.microsoft.com/office/drawing/2014/main" id="{6C1A869E-46FB-4B02-BAA1-32E153F19047}"/>
              </a:ext>
            </a:extLst>
          </p:cNvPr>
          <p:cNvSpPr txBox="1">
            <a:spLocks/>
          </p:cNvSpPr>
          <p:nvPr/>
        </p:nvSpPr>
        <p:spPr>
          <a:xfrm>
            <a:off x="352800" y="2480400"/>
            <a:ext cx="8352000" cy="31680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418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I forbindelse med evt. lægebesøg afdækkes </a:t>
            </a:r>
          </a:p>
          <a:p>
            <a:r>
              <a:rPr lang="da-DK" dirty="0"/>
              <a:t>   følgende:</a:t>
            </a:r>
          </a:p>
          <a:p>
            <a:endParaRPr lang="da-DK" dirty="0"/>
          </a:p>
        </p:txBody>
      </p:sp>
      <p:pic>
        <p:nvPicPr>
          <p:cNvPr id="9" name="Billede 8" descr="Derfor skal der stilles krav til os med dårlig hørelse - Levmedsygdom.dk">
            <a:extLst>
              <a:ext uri="{FF2B5EF4-FFF2-40B4-BE49-F238E27FC236}">
                <a16:creationId xmlns:a16="http://schemas.microsoft.com/office/drawing/2014/main" id="{7400DD70-C51D-4460-8739-C0367134C27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945" y="3544441"/>
            <a:ext cx="1583834" cy="190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Billede 9" descr="Nedsat syn, hørelse ...og demens - Guiden65">
            <a:extLst>
              <a:ext uri="{FF2B5EF4-FFF2-40B4-BE49-F238E27FC236}">
                <a16:creationId xmlns:a16="http://schemas.microsoft.com/office/drawing/2014/main" id="{C008647F-87DE-45E2-BC79-CF44F118615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34" y="1308235"/>
            <a:ext cx="3047969" cy="1735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Billede 10" descr="Blærebetændelse hos mænd - Kan mænd få urinvejsinfektion?">
            <a:extLst>
              <a:ext uri="{FF2B5EF4-FFF2-40B4-BE49-F238E27FC236}">
                <a16:creationId xmlns:a16="http://schemas.microsoft.com/office/drawing/2014/main" id="{967C2C7E-87A0-42C3-9B3A-6DE31EB8BD6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44440"/>
            <a:ext cx="1888049" cy="1931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Billede 11" descr="CT skanning">
            <a:extLst>
              <a:ext uri="{FF2B5EF4-FFF2-40B4-BE49-F238E27FC236}">
                <a16:creationId xmlns:a16="http://schemas.microsoft.com/office/drawing/2014/main" id="{B6A0C667-9DDB-4A13-9219-F7E60536986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91" y="3544440"/>
            <a:ext cx="2093218" cy="19024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Billede 12" descr="Blodprøver">
            <a:extLst>
              <a:ext uri="{FF2B5EF4-FFF2-40B4-BE49-F238E27FC236}">
                <a16:creationId xmlns:a16="http://schemas.microsoft.com/office/drawing/2014/main" id="{D750DB8B-6DF5-4B25-AF39-582A61D8814B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8334" y="3544440"/>
            <a:ext cx="3061133" cy="188360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477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7244" y="1339852"/>
            <a:ext cx="11535947" cy="949915"/>
          </a:xfrm>
        </p:spPr>
        <p:txBody>
          <a:bodyPr>
            <a:normAutofit/>
          </a:bodyPr>
          <a:lstStyle/>
          <a:p>
            <a:r>
              <a:rPr lang="da-DK" sz="2800" dirty="0"/>
              <a:t>Ikke al viden og metoder kan overføres 1:1 fra normalområdet</a:t>
            </a:r>
            <a:br>
              <a:rPr lang="da-DK" sz="2800" dirty="0"/>
            </a:br>
            <a:endParaRPr lang="da-DK" sz="2800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D3F49B-B236-787C-350B-9CA5E7DD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244" y="2527161"/>
            <a:ext cx="10957026" cy="4330839"/>
          </a:xfrm>
        </p:spPr>
        <p:txBody>
          <a:bodyPr>
            <a:normAutofit/>
          </a:bodyPr>
          <a:lstStyle/>
          <a:p>
            <a:endParaRPr lang="da-DK" sz="2800" b="1" dirty="0"/>
          </a:p>
          <a:p>
            <a:r>
              <a:rPr lang="da-DK" sz="2800" b="1" dirty="0"/>
              <a:t>Kognitive udfordringer</a:t>
            </a:r>
          </a:p>
          <a:p>
            <a:r>
              <a:rPr lang="da-DK" sz="2800" b="1" dirty="0"/>
              <a:t>Kommunikative udfordringer</a:t>
            </a:r>
          </a:p>
          <a:p>
            <a:r>
              <a:rPr lang="da-DK" sz="2800" b="1" dirty="0"/>
              <a:t>Sociale udfordringer</a:t>
            </a:r>
          </a:p>
          <a:p>
            <a:r>
              <a:rPr lang="da-DK" sz="2800" b="1" dirty="0"/>
              <a:t>Andre helbredsmæssige udfordringer </a:t>
            </a:r>
          </a:p>
          <a:p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4165100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640" y="1029610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Trindvold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D3F49B-B236-787C-350B-9CA5E7DD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244" y="2557849"/>
            <a:ext cx="10957026" cy="4300151"/>
          </a:xfrm>
        </p:spPr>
        <p:txBody>
          <a:bodyPr>
            <a:normAutofit/>
          </a:bodyPr>
          <a:lstStyle/>
          <a:p>
            <a:r>
              <a:rPr lang="da-DK" sz="2800" b="1" dirty="0"/>
              <a:t>Udviklet på baggrund af et redskab målrettet normalområdet</a:t>
            </a:r>
          </a:p>
          <a:p>
            <a:endParaRPr lang="da-DK" sz="2800" b="1" dirty="0"/>
          </a:p>
          <a:p>
            <a:r>
              <a:rPr lang="da-DK" sz="2800" b="1" dirty="0"/>
              <a:t>Ikke nyt – men ikke brugt med systematik</a:t>
            </a:r>
          </a:p>
          <a:p>
            <a:endParaRPr lang="da-DK" sz="2800" b="1" dirty="0"/>
          </a:p>
          <a:p>
            <a:r>
              <a:rPr lang="da-DK" sz="2800" b="1" dirty="0"/>
              <a:t>Et supplement til øvrig udredning </a:t>
            </a:r>
          </a:p>
          <a:p>
            <a:endParaRPr lang="da-DK" sz="2800" b="1" dirty="0"/>
          </a:p>
          <a:p>
            <a:r>
              <a:rPr lang="da-DK" sz="2800" b="1" dirty="0"/>
              <a:t>Kan beskrive demensens udvikling efter diagnosticering </a:t>
            </a:r>
          </a:p>
          <a:p>
            <a:endParaRPr lang="da-DK" sz="2800" b="1" dirty="0"/>
          </a:p>
          <a:p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8186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640" y="1029610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Trindvolds områder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D3F49B-B236-787C-350B-9CA5E7DD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67244" y="2557849"/>
            <a:ext cx="10957026" cy="43001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Motoriske funktioner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Intellektuelle funktioner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Følelsesmæssige funktioner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Basale funktioner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Sædvanlige symptomer ved demens</a:t>
            </a:r>
          </a:p>
          <a:p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5963314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5C9B3646-06B5-3CD4-3119-638CB8C1C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640" y="1029610"/>
            <a:ext cx="11535947" cy="949915"/>
          </a:xfrm>
        </p:spPr>
        <p:txBody>
          <a:bodyPr>
            <a:normAutofit/>
          </a:bodyPr>
          <a:lstStyle/>
          <a:p>
            <a:r>
              <a:rPr lang="da-DK" sz="3600" dirty="0"/>
              <a:t>Trindvold systematikken 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14D3F49B-B236-787C-350B-9CA5E7DD29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6954" y="1874561"/>
            <a:ext cx="10957026" cy="4300151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Trindvoldskema udfyldes på borgere med Downs fra 30 år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Trindvoldskema udfyldes ved alle borgere med udviklingshandicap fra 40 år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Trindvoldskema udfyldes, hvis en borger over en periode ændrer adfærd og andre somatiske sygdomme er udelukket</a:t>
            </a:r>
          </a:p>
          <a:p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045343684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E404749-D153-40A7-83AD-869A72AA5B1C}" vid="{2C946C82-DC7E-429B-8F5F-795FFA5CB059}"/>
    </a:ext>
  </a:extLst>
</a:theme>
</file>

<file path=ppt/theme/theme2.xml><?xml version="1.0" encoding="utf-8"?>
<a:theme xmlns:a="http://schemas.openxmlformats.org/drawingml/2006/main" name="Agen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E404749-D153-40A7-83AD-869A72AA5B1C}" vid="{2CCE0680-F7C4-4FA1-B611-EA15ADB64A6F}"/>
    </a:ext>
  </a:extLst>
</a:theme>
</file>

<file path=ppt/theme/theme3.xml><?xml version="1.0" encoding="utf-8"?>
<a:theme xmlns:a="http://schemas.openxmlformats.org/drawingml/2006/main" name="Break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E404749-D153-40A7-83AD-869A72AA5B1C}" vid="{535D1F30-B940-45FC-B3A6-992E6C8D39E8}"/>
    </a:ext>
  </a:extLst>
</a:theme>
</file>

<file path=ppt/theme/theme4.xml><?xml version="1.0" encoding="utf-8"?>
<a:theme xmlns:a="http://schemas.openxmlformats.org/drawingml/2006/main" name="Indholds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E404749-D153-40A7-83AD-869A72AA5B1C}" vid="{3CDE170C-A648-4A7D-A619-AD64E015A09D}"/>
    </a:ext>
  </a:extLst>
</a:theme>
</file>

<file path=ppt/theme/theme5.xml><?xml version="1.0" encoding="utf-8"?>
<a:theme xmlns:a="http://schemas.openxmlformats.org/drawingml/2006/main" name="Bags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E404749-D153-40A7-83AD-869A72AA5B1C}" vid="{39933F80-E2D6-457E-9477-95E4DFD216A5}"/>
    </a:ext>
  </a:extLst>
</a:theme>
</file>

<file path=ppt/theme/theme6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241</TotalTime>
  <Words>1080</Words>
  <Application>Microsoft Office PowerPoint</Application>
  <PresentationFormat>Widescreen</PresentationFormat>
  <Paragraphs>210</Paragraphs>
  <Slides>17</Slides>
  <Notes>16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5</vt:i4>
      </vt:variant>
      <vt:variant>
        <vt:lpstr>Slidetitler</vt:lpstr>
      </vt:variant>
      <vt:variant>
        <vt:i4>17</vt:i4>
      </vt:variant>
    </vt:vector>
  </HeadingPairs>
  <TitlesOfParts>
    <vt:vector size="25" baseType="lpstr">
      <vt:lpstr>Arial</vt:lpstr>
      <vt:lpstr>Calibri</vt:lpstr>
      <vt:lpstr>Calibri Light</vt:lpstr>
      <vt:lpstr>Forside</vt:lpstr>
      <vt:lpstr>Agenda</vt:lpstr>
      <vt:lpstr>Breaker</vt:lpstr>
      <vt:lpstr>Indholdsside</vt:lpstr>
      <vt:lpstr>Bagside</vt:lpstr>
      <vt:lpstr>Erfaringer fra Projekt Fremfærd   - Opsporing og udredning af demens hos borgere med et udviklingshandicap </vt:lpstr>
      <vt:lpstr>Baggrunden for projektet</vt:lpstr>
      <vt:lpstr>Grundlæggende viden om demens</vt:lpstr>
      <vt:lpstr>Fokus</vt:lpstr>
      <vt:lpstr>Udelukkelse af anden sygdom</vt:lpstr>
      <vt:lpstr>Ikke al viden og metoder kan overføres 1:1 fra normalområdet </vt:lpstr>
      <vt:lpstr>Trindvold</vt:lpstr>
      <vt:lpstr>Trindvolds områder </vt:lpstr>
      <vt:lpstr>Trindvold systematikken </vt:lpstr>
      <vt:lpstr>PowerPoint-præsentation</vt:lpstr>
      <vt:lpstr>Pædagogisk tilgang/fokus</vt:lpstr>
      <vt:lpstr>Systematik i samarbejdet</vt:lpstr>
      <vt:lpstr>Velfærdsteknologi</vt:lpstr>
      <vt:lpstr>IT-understøttelse</vt:lpstr>
      <vt:lpstr>Ny viden fra projektet</vt:lpstr>
      <vt:lpstr>De 10 principper 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Projekt  Demens hos borgere med udviklingshandicap</dc:title>
  <dc:creator>Mari-Ann Jürs Pedersen</dc:creator>
  <cp:lastModifiedBy>Hanne Lildal Mejlholm</cp:lastModifiedBy>
  <cp:revision>56</cp:revision>
  <dcterms:created xsi:type="dcterms:W3CDTF">2023-11-13T08:31:31Z</dcterms:created>
  <dcterms:modified xsi:type="dcterms:W3CDTF">2023-12-12T12:10:47Z</dcterms:modified>
</cp:coreProperties>
</file>